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0"/>
  </p:notesMasterIdLst>
  <p:handoutMasterIdLst>
    <p:handoutMasterId r:id="rId61"/>
  </p:handoutMasterIdLst>
  <p:sldIdLst>
    <p:sldId id="258" r:id="rId2"/>
    <p:sldId id="411" r:id="rId3"/>
    <p:sldId id="425" r:id="rId4"/>
    <p:sldId id="424" r:id="rId5"/>
    <p:sldId id="426" r:id="rId6"/>
    <p:sldId id="427" r:id="rId7"/>
    <p:sldId id="412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9" r:id="rId18"/>
    <p:sldId id="430" r:id="rId19"/>
    <p:sldId id="451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28" r:id="rId30"/>
    <p:sldId id="391" r:id="rId31"/>
    <p:sldId id="397" r:id="rId32"/>
    <p:sldId id="432" r:id="rId33"/>
    <p:sldId id="433" r:id="rId34"/>
    <p:sldId id="434" r:id="rId35"/>
    <p:sldId id="435" r:id="rId36"/>
    <p:sldId id="436" r:id="rId37"/>
    <p:sldId id="395" r:id="rId38"/>
    <p:sldId id="334" r:id="rId39"/>
    <p:sldId id="431" r:id="rId40"/>
    <p:sldId id="386" r:id="rId41"/>
    <p:sldId id="340" r:id="rId42"/>
    <p:sldId id="339" r:id="rId43"/>
    <p:sldId id="379" r:id="rId44"/>
    <p:sldId id="380" r:id="rId45"/>
    <p:sldId id="312" r:id="rId46"/>
    <p:sldId id="305" r:id="rId47"/>
    <p:sldId id="308" r:id="rId48"/>
    <p:sldId id="307" r:id="rId49"/>
    <p:sldId id="387" r:id="rId50"/>
    <p:sldId id="393" r:id="rId51"/>
    <p:sldId id="394" r:id="rId52"/>
    <p:sldId id="437" r:id="rId53"/>
    <p:sldId id="438" r:id="rId54"/>
    <p:sldId id="439" r:id="rId55"/>
    <p:sldId id="452" r:id="rId56"/>
    <p:sldId id="453" r:id="rId57"/>
    <p:sldId id="454" r:id="rId58"/>
    <p:sldId id="449" r:id="rId5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B0B05"/>
    <a:srgbClr val="FFFF00"/>
    <a:srgbClr val="66FF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58"/>
    </p:cViewPr>
  </p:sorterViewPr>
  <p:notesViewPr>
    <p:cSldViewPr>
      <p:cViewPr varScale="1">
        <p:scale>
          <a:sx n="62" d="100"/>
          <a:sy n="62" d="100"/>
        </p:scale>
        <p:origin x="-2922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 b="0">
                <a:latin typeface="Times" charset="0"/>
              </a:defRPr>
            </a:lvl1pPr>
          </a:lstStyle>
          <a:p>
            <a:pPr>
              <a:defRPr/>
            </a:pPr>
            <a:fld id="{BC934003-EE40-457A-BFE9-C5A3602C2E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kumimoji="0" sz="1300" b="0">
                <a:latin typeface="Times" pitchFamily="1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kumimoji="0" sz="1300" b="0">
                <a:latin typeface="Times" charset="0"/>
              </a:defRPr>
            </a:lvl1pPr>
          </a:lstStyle>
          <a:p>
            <a:pPr>
              <a:defRPr/>
            </a:pPr>
            <a:fld id="{1CBB929C-9564-48A8-ACF7-67D60B838B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" charset="0"/>
        <a:ea typeface="新細明體" pitchFamily="18" charset="-120"/>
        <a:cs typeface="新細明體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" charset="0"/>
        <a:ea typeface="新細明體" pitchFamily="18" charset="-120"/>
        <a:cs typeface="新細明體" charset="-12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" charset="0"/>
        <a:ea typeface="新細明體" pitchFamily="18" charset="-120"/>
        <a:cs typeface="新細明體" charset="-12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" charset="0"/>
        <a:ea typeface="新細明體" pitchFamily="18" charset="-120"/>
        <a:cs typeface="新細明體" charset="-12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" charset="0"/>
        <a:ea typeface="新細明體" pitchFamily="18" charset="-120"/>
        <a:cs typeface="新細明體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gyuoffice.org/dharmacenters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3DCCC-25EE-4A67-8A0D-E6020B2D0023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Times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 eaLnBrk="0" hangingPunct="0"/>
            <a:fld id="{6C44DBCD-B082-4A90-90E6-D95646F692A7}" type="slidenum">
              <a:rPr kumimoji="0" lang="en-US" altLang="zh-TW" sz="1300" b="0">
                <a:latin typeface="Times" charset="0"/>
              </a:rPr>
              <a:pPr algn="r" defTabSz="990600" eaLnBrk="0" hangingPunct="0"/>
              <a:t>37</a:t>
            </a:fld>
            <a:endParaRPr kumimoji="0" lang="en-US" altLang="zh-TW" sz="1300" b="0">
              <a:latin typeface="Times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b="1" i="1" smtClean="0">
                <a:solidFill>
                  <a:schemeClr val="folHlink"/>
                </a:solidFill>
                <a:latin typeface="Times" charset="0"/>
                <a:ea typeface="新細明體" charset="-120"/>
              </a:rPr>
              <a:t>Sapir, Vygotsky, Bourdieu</a:t>
            </a:r>
          </a:p>
          <a:p>
            <a:pPr eaLnBrk="1" hangingPunct="1"/>
            <a:endParaRPr lang="en-US" altLang="zh-TW" b="1" i="1" smtClean="0">
              <a:solidFill>
                <a:schemeClr val="folHlink"/>
              </a:solidFill>
              <a:latin typeface="Times" charset="0"/>
              <a:ea typeface="新細明體" charset="-120"/>
            </a:endParaRPr>
          </a:p>
          <a:p>
            <a:pPr eaLnBrk="1" hangingPunct="1"/>
            <a:r>
              <a:rPr lang="en-US" altLang="zh-TW" b="1" i="1" smtClean="0">
                <a:solidFill>
                  <a:schemeClr val="folHlink"/>
                </a:solidFill>
                <a:latin typeface="Times" charset="0"/>
                <a:ea typeface="新細明體" charset="-120"/>
              </a:rPr>
              <a:t>Language socialization, cultural psychology</a:t>
            </a:r>
          </a:p>
          <a:p>
            <a:pPr eaLnBrk="1" hangingPunct="1"/>
            <a:endParaRPr lang="en-US" altLang="zh-TW" sz="600" smtClean="0">
              <a:latin typeface="Times" charset="0"/>
              <a:ea typeface="新細明體" charset="-120"/>
            </a:endParaRPr>
          </a:p>
          <a:p>
            <a:pPr eaLnBrk="1" hangingPunct="1"/>
            <a:r>
              <a:rPr lang="en-US" altLang="zh-TW" b="1" i="1" smtClean="0">
                <a:solidFill>
                  <a:schemeClr val="folHlink"/>
                </a:solidFill>
                <a:latin typeface="Times" charset="0"/>
                <a:ea typeface="新細明體" charset="-120"/>
              </a:rPr>
              <a:t>Key to socialization: everyday talk/discursive practices</a:t>
            </a:r>
          </a:p>
          <a:p>
            <a:pPr eaLnBrk="1" hangingPunct="1"/>
            <a:endParaRPr lang="zh-TW" altLang="en-US" smtClean="0">
              <a:latin typeface="Times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741B8-F02E-4726-B7E2-39F748629934}" type="slidenum">
              <a:rPr lang="en-US" altLang="zh-TW" smtClean="0"/>
              <a:pPr/>
              <a:t>38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latin typeface="Times" charset="0"/>
                <a:ea typeface="新細明體" charset="-120"/>
                <a:hlinkClick r:id="rId3"/>
              </a:rPr>
              <a:t>http://www.kagyuoffice.org/dharmacenters.html</a:t>
            </a:r>
            <a:r>
              <a:rPr lang="en-US" altLang="zh-TW" smtClean="0">
                <a:latin typeface="Times" charset="0"/>
                <a:ea typeface="新細明體" charset="-120"/>
              </a:rPr>
              <a:t> </a:t>
            </a:r>
            <a:endParaRPr lang="zh-TW" altLang="en-US" smtClean="0">
              <a:latin typeface="Times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  <a:ea typeface="新細明體" charset="-12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0C709-C711-4B60-A0DD-EBF239308222}" type="slidenum">
              <a:rPr lang="en-US" altLang="zh-TW" smtClean="0"/>
              <a:pPr/>
              <a:t>46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8E78E-2625-4786-AD77-11DA6614A6A6}" type="slidenum">
              <a:rPr lang="en-US" altLang="zh-TW" smtClean="0"/>
              <a:pPr/>
              <a:t>47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z="1400" smtClean="0">
                <a:latin typeface="Times" charset="0"/>
                <a:ea typeface="新細明體" charset="-120"/>
              </a:rPr>
              <a:t>Didactic in Taipei, affirming in Longwood</a:t>
            </a:r>
          </a:p>
          <a:p>
            <a:pPr eaLnBrk="1" hangingPunct="1"/>
            <a:endParaRPr lang="en-US" altLang="zh-TW" sz="1400" smtClean="0">
              <a:latin typeface="Times" charset="0"/>
              <a:ea typeface="新細明體" charset="-120"/>
            </a:endParaRPr>
          </a:p>
          <a:p>
            <a:pPr eaLnBrk="1" hangingPunct="1"/>
            <a:r>
              <a:rPr lang="en-US" altLang="zh-TW" sz="1400" smtClean="0">
                <a:latin typeface="Times" charset="0"/>
                <a:ea typeface="新細明體" charset="-120"/>
              </a:rPr>
              <a:t>Content, function, structure</a:t>
            </a:r>
          </a:p>
          <a:p>
            <a:pPr eaLnBrk="1" hangingPunct="1"/>
            <a:endParaRPr lang="zh-TW" altLang="en-US" smtClean="0">
              <a:latin typeface="Times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</p:grpSp>
      <p:sp>
        <p:nvSpPr>
          <p:cNvPr id="512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12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A62-2F26-4EBD-BDC7-75D80DF47D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CF79-AE39-412B-BE59-F44805DD0C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D40D-6443-497D-A244-4155ACFF4E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103E-C48F-4C5D-852F-8B1BA4CD0A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4A49-F4B6-4042-B73E-C90B18547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5DC6-1A81-4A50-96E5-F032A239BA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0E0-70A5-4D90-AB7B-B996B983ED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B040-5784-45A8-97D9-AB891A505C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51C6-05F6-4E4D-B072-406B6F59FF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C19E-C5F5-40C7-8586-36FB1F4745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5B22-8C96-419F-9F70-B641440DE2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BFBF-F76D-4941-BFB0-8FB735A48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1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1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2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2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2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2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  <p:sp>
            <p:nvSpPr>
              <p:cNvPr id="502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502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502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新細明體" pitchFamily="18" charset="-120"/>
              </a:endParaRPr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2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5C5713-9367-479D-A96D-11D6DDC4B0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新細明體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  <a:cs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  <a:cs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  <a:cs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78013"/>
            <a:ext cx="9144000" cy="1347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cs typeface="+mj-cs"/>
              </a:rPr>
              <a:t/>
            </a:r>
            <a:br>
              <a:rPr lang="en-US" altLang="zh-TW" sz="4000" b="1" dirty="0" smtClean="0">
                <a:cs typeface="+mj-cs"/>
              </a:rPr>
            </a:br>
            <a:r>
              <a:rPr lang="en-US" altLang="zh-TW" sz="4000" b="1" dirty="0" smtClean="0">
                <a:cs typeface="+mj-cs"/>
              </a:rPr>
              <a:t/>
            </a:r>
            <a:br>
              <a:rPr lang="en-US" altLang="zh-TW" sz="4000" b="1" dirty="0" smtClean="0">
                <a:cs typeface="+mj-cs"/>
              </a:rPr>
            </a:br>
            <a:r>
              <a:rPr lang="en-US" altLang="zh-TW" sz="4000" b="1" dirty="0" smtClean="0">
                <a:cs typeface="+mj-cs"/>
              </a:rPr>
              <a:t>Varieties of Ethnographic Methods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zh-TW" sz="14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2400" dirty="0" smtClean="0"/>
              <a:t>Peggy J. Miller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2400" dirty="0" smtClean="0"/>
              <a:t>Dept of Psychology, Dept of Communication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2400" dirty="0" smtClean="0"/>
              <a:t>University of Illinois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zh-TW" sz="2400" dirty="0" smtClean="0"/>
              <a:t>at Urbana-Champaign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#1 Sustained &amp;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Takes time to learn the shared meanings of others</a:t>
            </a:r>
          </a:p>
          <a:p>
            <a:pPr lvl="1">
              <a:defRPr/>
            </a:pPr>
            <a:r>
              <a:rPr lang="en-US" sz="2000" dirty="0" smtClean="0"/>
              <a:t>What is daily life like?  </a:t>
            </a:r>
          </a:p>
          <a:p>
            <a:pPr lvl="1">
              <a:defRPr/>
            </a:pPr>
            <a:r>
              <a:rPr lang="en-US" sz="2000" dirty="0" smtClean="0"/>
              <a:t>Everyday routines?  Categories of persons?</a:t>
            </a:r>
          </a:p>
          <a:p>
            <a:pPr lvl="1">
              <a:defRPr/>
            </a:pPr>
            <a:r>
              <a:rPr lang="en-US" sz="2000" dirty="0" smtClean="0"/>
              <a:t>Physical and institutional settings?</a:t>
            </a:r>
          </a:p>
          <a:p>
            <a:pPr lvl="1">
              <a:defRPr/>
            </a:pPr>
            <a:r>
              <a:rPr lang="en-US" sz="2000" dirty="0" smtClean="0"/>
              <a:t>Language?  Communicative norms?</a:t>
            </a:r>
          </a:p>
          <a:p>
            <a:pPr>
              <a:defRPr/>
            </a:pPr>
            <a:r>
              <a:rPr lang="en-US" dirty="0" smtClean="0"/>
              <a:t>Takes time to document</a:t>
            </a:r>
          </a:p>
          <a:p>
            <a:pPr lvl="1">
              <a:defRPr/>
            </a:pPr>
            <a:r>
              <a:rPr lang="en-US" sz="2000" dirty="0" err="1" smtClean="0"/>
              <a:t>Fieldnotes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Informal talk, formal interviews</a:t>
            </a:r>
          </a:p>
          <a:p>
            <a:pPr lvl="1">
              <a:defRPr/>
            </a:pPr>
            <a:r>
              <a:rPr lang="en-US" sz="2000" dirty="0" smtClean="0"/>
              <a:t>Collect documents</a:t>
            </a:r>
          </a:p>
          <a:p>
            <a:pPr lvl="1">
              <a:defRPr/>
            </a:pPr>
            <a:r>
              <a:rPr lang="en-US" sz="2000" dirty="0" smtClean="0"/>
              <a:t>Audio and video recordings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#1 Sustained &amp; engaged (cont)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Takes time to form relationships</a:t>
            </a:r>
          </a:p>
          <a:p>
            <a:pPr lvl="1">
              <a:defRPr/>
            </a:pPr>
            <a:r>
              <a:rPr lang="en-US" dirty="0" smtClean="0"/>
              <a:t>Participant-observation</a:t>
            </a:r>
          </a:p>
          <a:p>
            <a:pPr lvl="1">
              <a:defRPr/>
            </a:pPr>
            <a:r>
              <a:rPr lang="en-US" dirty="0" smtClean="0"/>
              <a:t>Involves fitting in, getting along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#1 Sustained &amp; Engaged: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Keith Basso </a:t>
            </a:r>
          </a:p>
          <a:p>
            <a:pPr lvl="1">
              <a:defRPr/>
            </a:pPr>
            <a:r>
              <a:rPr lang="en-US" sz="2000" dirty="0" smtClean="0"/>
              <a:t>Western Apache, </a:t>
            </a:r>
            <a:r>
              <a:rPr lang="en-US" sz="2000" i="1" dirty="0" smtClean="0"/>
              <a:t>Wisdom sits in places </a:t>
            </a:r>
            <a:r>
              <a:rPr lang="en-US" sz="2000" dirty="0" smtClean="0"/>
              <a:t>(1996)</a:t>
            </a:r>
          </a:p>
          <a:p>
            <a:pPr lvl="1">
              <a:defRPr/>
            </a:pPr>
            <a:r>
              <a:rPr lang="en-US" sz="2000" dirty="0" smtClean="0"/>
              <a:t>30 + years, informants taught, corrected, teased the ethnographer</a:t>
            </a:r>
          </a:p>
          <a:p>
            <a:pPr lvl="1">
              <a:defRPr/>
            </a:pPr>
            <a:r>
              <a:rPr lang="en-US" sz="2000" dirty="0" smtClean="0"/>
              <a:t>Testified as an expert witness in land disputes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Jean Briggs</a:t>
            </a:r>
          </a:p>
          <a:p>
            <a:pPr lvl="1">
              <a:defRPr/>
            </a:pPr>
            <a:r>
              <a:rPr lang="en-US" sz="2000" dirty="0" smtClean="0"/>
              <a:t>Inuit of Canada, </a:t>
            </a:r>
            <a:r>
              <a:rPr lang="en-US" sz="2000" i="1" dirty="0" smtClean="0"/>
              <a:t>Never in anger </a:t>
            </a:r>
            <a:r>
              <a:rPr lang="en-US" sz="2000" dirty="0" smtClean="0"/>
              <a:t>(1970), </a:t>
            </a:r>
            <a:r>
              <a:rPr lang="en-US" sz="2000" i="1" dirty="0" smtClean="0"/>
              <a:t>Inuit morality play </a:t>
            </a:r>
            <a:r>
              <a:rPr lang="en-US" sz="2000" dirty="0" smtClean="0"/>
              <a:t>(1998)</a:t>
            </a:r>
          </a:p>
          <a:p>
            <a:pPr lvl="1">
              <a:defRPr/>
            </a:pPr>
            <a:r>
              <a:rPr lang="en-US" sz="2000" dirty="0" smtClean="0"/>
              <a:t>30 + years, informants shunned the ethnographer for violating norms</a:t>
            </a:r>
          </a:p>
          <a:p>
            <a:pPr lvl="1">
              <a:defRPr/>
            </a:pPr>
            <a:r>
              <a:rPr lang="en-US" sz="2000" dirty="0" smtClean="0"/>
              <a:t>Helping to preserve indigenous language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#2 Microscopic &amp; Holistic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Examine actions at the micro-level and interpret those micro-level patterns in light of larger </a:t>
            </a:r>
            <a:r>
              <a:rPr lang="en-US" dirty="0" smtClean="0"/>
              <a:t>contexts</a:t>
            </a:r>
          </a:p>
          <a:p>
            <a:pPr lvl="1">
              <a:defRPr/>
            </a:pPr>
            <a:r>
              <a:rPr lang="en-US" sz="2400" dirty="0" smtClean="0"/>
              <a:t>E.g., Basso studied joking and linked to fraught history of W Apache relationships with white people 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E.g., Briggs’ examined how adults teased young children and related to ideologies of childrearing</a:t>
            </a:r>
          </a:p>
          <a:p>
            <a:pPr lvl="1">
              <a:defRPr/>
            </a:pPr>
            <a:r>
              <a:rPr lang="en-US" sz="2400" dirty="0" smtClean="0"/>
              <a:t>E.g., Miller et al. examined how families told stories with young children and related to larger currents of cultural meaning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#3 Flexible &amp; Self-Corrective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Research Qs may have to get altered in the field</a:t>
            </a:r>
          </a:p>
          <a:p>
            <a:pPr lvl="1">
              <a:defRPr/>
            </a:pPr>
            <a:r>
              <a:rPr lang="en-US" sz="2000" dirty="0" smtClean="0"/>
              <a:t>Can’t study shamans if no shamans</a:t>
            </a:r>
          </a:p>
          <a:p>
            <a:pPr lvl="1">
              <a:defRPr/>
            </a:pPr>
            <a:r>
              <a:rPr lang="en-US" sz="2000" dirty="0" smtClean="0"/>
              <a:t>Can’t study young children learning to talk if a taboo against children talking to strangers</a:t>
            </a:r>
          </a:p>
          <a:p>
            <a:pPr>
              <a:defRPr/>
            </a:pPr>
            <a:r>
              <a:rPr lang="en-US" dirty="0" smtClean="0"/>
              <a:t>“Communicative blunders” result in changed procedures  </a:t>
            </a:r>
            <a:r>
              <a:rPr lang="en-US" sz="2400" dirty="0" smtClean="0"/>
              <a:t>(</a:t>
            </a:r>
            <a:r>
              <a:rPr lang="en-US" sz="2400" i="1" dirty="0" smtClean="0"/>
              <a:t>Learning how to ask</a:t>
            </a:r>
            <a:r>
              <a:rPr lang="en-US" sz="2400" dirty="0" smtClean="0"/>
              <a:t>, C. Briggs, 1986)</a:t>
            </a:r>
          </a:p>
          <a:p>
            <a:pPr lvl="1">
              <a:defRPr/>
            </a:pPr>
            <a:r>
              <a:rPr lang="en-US" sz="2000" dirty="0" smtClean="0"/>
              <a:t>Ethnographer not allowed to ask certain kinds of Qs because he is younger, less skilled than his informants</a:t>
            </a:r>
          </a:p>
          <a:p>
            <a:pPr lvl="1">
              <a:defRPr/>
            </a:pPr>
            <a:r>
              <a:rPr lang="en-US" sz="2000" dirty="0" smtClean="0"/>
              <a:t>People don’t tell stories if ethnographer does not share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#3 Flexible &amp; Self-Corrective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Participant may have her own agenda; ethnographer is wise to follow the participant</a:t>
            </a:r>
          </a:p>
          <a:p>
            <a:pPr lvl="1">
              <a:defRPr/>
            </a:pPr>
            <a:r>
              <a:rPr lang="en-US" sz="2000" dirty="0" smtClean="0"/>
              <a:t>Mrs. Lin did not want to answer Heidi Fung’s Qs; she wanted to tell the ethnographer about her two marriages (Fung, 2003) </a:t>
            </a:r>
          </a:p>
          <a:p>
            <a:pPr lvl="1">
              <a:defRPr/>
            </a:pPr>
            <a:r>
              <a:rPr lang="en-US" sz="2000" dirty="0" smtClean="0"/>
              <a:t>Mrs. </a:t>
            </a:r>
            <a:r>
              <a:rPr lang="en-US" sz="2000" dirty="0" err="1" smtClean="0"/>
              <a:t>Hudley</a:t>
            </a:r>
            <a:r>
              <a:rPr lang="en-US" sz="2000" dirty="0" smtClean="0"/>
              <a:t> would not be “interviewed” about her life; she wanted to tell her life story her way without Qs or interruptions (“</a:t>
            </a:r>
            <a:r>
              <a:rPr lang="en-US" sz="2000" i="1" dirty="0" smtClean="0"/>
              <a:t>Raise up a child</a:t>
            </a:r>
            <a:r>
              <a:rPr lang="en-US" sz="2000" dirty="0" smtClean="0"/>
              <a:t>” </a:t>
            </a:r>
            <a:r>
              <a:rPr lang="en-US" sz="2000" dirty="0" err="1" smtClean="0"/>
              <a:t>Haight</a:t>
            </a:r>
            <a:r>
              <a:rPr lang="en-US" sz="2000" dirty="0" smtClean="0"/>
              <a:t> &amp; Miller, 2009)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Creating codes that are culturally valid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#4 Multiple Cultural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2400" dirty="0" smtClean="0"/>
              <a:t>Ethnographers:</a:t>
            </a:r>
          </a:p>
          <a:p>
            <a:pPr>
              <a:defRPr/>
            </a:pPr>
            <a:r>
              <a:rPr lang="en-US" sz="2400" dirty="0" smtClean="0"/>
              <a:t>try to understand meanings from the perspective of participants</a:t>
            </a:r>
          </a:p>
          <a:p>
            <a:pPr>
              <a:defRPr/>
            </a:pPr>
            <a:r>
              <a:rPr lang="en-US" sz="2400" dirty="0" smtClean="0"/>
              <a:t>try NOT to mistake their OWN taken-for-granted cultural assumptions for those of participants</a:t>
            </a:r>
          </a:p>
          <a:p>
            <a:pPr>
              <a:defRPr/>
            </a:pPr>
            <a:r>
              <a:rPr lang="en-US" sz="2400" dirty="0" smtClean="0"/>
              <a:t>often develop a new awareness of their own culture</a:t>
            </a:r>
          </a:p>
          <a:p>
            <a:pPr>
              <a:defRPr/>
            </a:pPr>
            <a:r>
              <a:rPr lang="en-US" sz="2400" dirty="0" smtClean="0"/>
              <a:t>try to translate meanings of study participants so that other cultural groups can understand</a:t>
            </a:r>
          </a:p>
          <a:p>
            <a:pPr>
              <a:defRPr/>
            </a:pPr>
            <a:r>
              <a:rPr lang="en-US" sz="2400" dirty="0" smtClean="0"/>
              <a:t>SO, even when the ethnographer is studying a single group: more than one cultural lens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versions of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Ethnographic methods bear marks of disciplinary history/context</a:t>
            </a:r>
          </a:p>
          <a:p>
            <a:pPr lvl="1">
              <a:defRPr/>
            </a:pPr>
            <a:r>
              <a:rPr lang="en-US" dirty="0" smtClean="0"/>
              <a:t>E.g. Social work: policy implications, making a difference for child welfare</a:t>
            </a:r>
          </a:p>
          <a:p>
            <a:pPr>
              <a:defRPr/>
            </a:pPr>
            <a:r>
              <a:rPr lang="en-US" dirty="0" smtClean="0"/>
              <a:t>Ethnographic methods = a craft or practice  passed down through intellectual lineages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versions of ethnographic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 privilege observations of everyday life</a:t>
            </a:r>
          </a:p>
          <a:p>
            <a:pPr>
              <a:defRPr/>
            </a:pPr>
            <a:r>
              <a:rPr lang="en-US" dirty="0" smtClean="0"/>
              <a:t>Some privilege interviews</a:t>
            </a:r>
          </a:p>
          <a:p>
            <a:pPr>
              <a:defRPr/>
            </a:pPr>
            <a:r>
              <a:rPr lang="en-US" dirty="0" smtClean="0"/>
              <a:t>Some pay very close attention to language</a:t>
            </a:r>
          </a:p>
          <a:p>
            <a:pPr>
              <a:defRPr/>
            </a:pPr>
            <a:r>
              <a:rPr lang="en-US" dirty="0" smtClean="0"/>
              <a:t>Some count</a:t>
            </a:r>
          </a:p>
          <a:p>
            <a:pPr>
              <a:defRPr/>
            </a:pPr>
            <a:r>
              <a:rPr lang="en-US" dirty="0" smtClean="0"/>
              <a:t>Some care greatly about how the account is written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versions of ethnographic methods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Some study a single cultural “case”</a:t>
            </a:r>
          </a:p>
          <a:p>
            <a:pPr>
              <a:defRPr/>
            </a:pPr>
            <a:r>
              <a:rPr lang="en-US" dirty="0" smtClean="0"/>
              <a:t>Some compare two or more “cases”</a:t>
            </a:r>
          </a:p>
          <a:p>
            <a:pPr>
              <a:defRPr/>
            </a:pPr>
            <a:r>
              <a:rPr lang="en-US" dirty="0" smtClean="0"/>
              <a:t>Some focus on the ethnographer’s own culture </a:t>
            </a:r>
          </a:p>
          <a:p>
            <a:pPr>
              <a:defRPr/>
            </a:pPr>
            <a:r>
              <a:rPr lang="en-US" dirty="0" smtClean="0"/>
              <a:t>Etc. etc.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ethnography?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type of qualitative inquiry</a:t>
            </a:r>
          </a:p>
          <a:p>
            <a:pPr lvl="1">
              <a:defRPr/>
            </a:pPr>
            <a:r>
              <a:rPr lang="en-US" dirty="0" smtClean="0"/>
              <a:t>Other types: </a:t>
            </a:r>
          </a:p>
          <a:p>
            <a:pPr lvl="2">
              <a:defRPr/>
            </a:pPr>
            <a:r>
              <a:rPr lang="en-US" dirty="0" smtClean="0"/>
              <a:t>Clinical case study</a:t>
            </a:r>
          </a:p>
          <a:p>
            <a:pPr lvl="2">
              <a:defRPr/>
            </a:pPr>
            <a:r>
              <a:rPr lang="en-US" dirty="0" smtClean="0"/>
              <a:t>Textual analysis</a:t>
            </a:r>
          </a:p>
          <a:p>
            <a:pPr lvl="2">
              <a:defRPr/>
            </a:pPr>
            <a:r>
              <a:rPr lang="en-US" dirty="0" smtClean="0"/>
              <a:t>Conversation analysis</a:t>
            </a:r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Oriented to the study of culturally organized (shared) meanings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Study that combines ethnographic methods with quantitative methods (i.e., “mixed methods”) to investigate the socialization of </a:t>
            </a:r>
            <a:r>
              <a:rPr lang="en-US" dirty="0" smtClean="0"/>
              <a:t>death</a:t>
            </a:r>
          </a:p>
          <a:p>
            <a:pPr>
              <a:buNone/>
              <a:defRPr/>
            </a:pPr>
            <a:r>
              <a:rPr lang="en-US" sz="2000" dirty="0" smtClean="0"/>
              <a:t>    </a:t>
            </a:r>
            <a:r>
              <a:rPr lang="en-US" sz="2400" dirty="0" smtClean="0"/>
              <a:t>(</a:t>
            </a:r>
            <a:r>
              <a:rPr lang="en-US" sz="2400" dirty="0" err="1" smtClean="0"/>
              <a:t>Rosengren</a:t>
            </a:r>
            <a:r>
              <a:rPr lang="en-US" sz="2400" dirty="0" smtClean="0"/>
              <a:t>, Miller, Gutierrez, Chow, Schein, &amp; Anderson, in press, </a:t>
            </a:r>
            <a:r>
              <a:rPr lang="en-US" sz="2400" i="1" dirty="0" smtClean="0"/>
              <a:t>SRCD Monographs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example of studying one’s own culture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Socialization of Death 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Site: “Centerville” = small city in Midwestern U.S.</a:t>
            </a:r>
          </a:p>
          <a:p>
            <a:pPr>
              <a:defRPr/>
            </a:pPr>
            <a:r>
              <a:rPr lang="en-US" sz="2400" dirty="0" smtClean="0"/>
              <a:t>Ethnographic study:</a:t>
            </a:r>
          </a:p>
          <a:p>
            <a:pPr lvl="1">
              <a:defRPr/>
            </a:pPr>
            <a:r>
              <a:rPr lang="en-US" sz="2000" dirty="0" smtClean="0"/>
              <a:t>Participant observation of tragedy</a:t>
            </a:r>
          </a:p>
          <a:p>
            <a:pPr lvl="1">
              <a:defRPr/>
            </a:pPr>
            <a:r>
              <a:rPr lang="en-US" sz="2000" dirty="0" smtClean="0"/>
              <a:t>Document search</a:t>
            </a:r>
          </a:p>
          <a:p>
            <a:pPr lvl="1">
              <a:defRPr/>
            </a:pPr>
            <a:r>
              <a:rPr lang="en-US" sz="2000" dirty="0" smtClean="0"/>
              <a:t>Clinicians: interviews</a:t>
            </a:r>
          </a:p>
          <a:p>
            <a:pPr lvl="1">
              <a:defRPr/>
            </a:pPr>
            <a:r>
              <a:rPr lang="en-US" sz="2000" dirty="0" smtClean="0"/>
              <a:t>Preschool teachers: focus groups</a:t>
            </a:r>
          </a:p>
          <a:p>
            <a:pPr lvl="1">
              <a:defRPr/>
            </a:pPr>
            <a:r>
              <a:rPr lang="en-US" sz="2000" dirty="0" smtClean="0"/>
              <a:t>Parents: interviews</a:t>
            </a:r>
          </a:p>
          <a:p>
            <a:pPr>
              <a:defRPr/>
            </a:pPr>
            <a:r>
              <a:rPr lang="en-US" sz="2400" dirty="0" smtClean="0"/>
              <a:t>Study of children’s books: archive search, textual analysis </a:t>
            </a:r>
          </a:p>
          <a:p>
            <a:pPr>
              <a:defRPr/>
            </a:pPr>
            <a:r>
              <a:rPr lang="en-US" sz="2400" dirty="0" smtClean="0"/>
              <a:t>Study of parents (N = 71) most European descent, college educated: questionnaires</a:t>
            </a:r>
          </a:p>
          <a:p>
            <a:pPr>
              <a:defRPr/>
            </a:pPr>
            <a:r>
              <a:rPr lang="en-US" sz="2400" dirty="0" smtClean="0"/>
              <a:t>Study of children (3-6 year olds) (N = 101): standard protocols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tragedy in Centerville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A highly educated parent in an upper middle-class family attacked the two children in the family, killing one and seriously injuring the other</a:t>
            </a:r>
          </a:p>
          <a:p>
            <a:pPr>
              <a:defRPr/>
            </a:pPr>
            <a:r>
              <a:rPr lang="en-US" sz="2400" dirty="0" smtClean="0"/>
              <a:t>Shock and loss in the community</a:t>
            </a:r>
          </a:p>
          <a:p>
            <a:pPr>
              <a:defRPr/>
            </a:pPr>
            <a:r>
              <a:rPr lang="en-US" sz="2400" dirty="0" smtClean="0"/>
              <a:t>How should the school (attended by the surviving youngster) handle this situation with 3-6 year olds?  </a:t>
            </a:r>
          </a:p>
          <a:p>
            <a:pPr>
              <a:defRPr/>
            </a:pPr>
            <a:r>
              <a:rPr lang="en-US" sz="2400" dirty="0" smtClean="0"/>
              <a:t>Some parents: ignore, do not discuss</a:t>
            </a:r>
          </a:p>
          <a:p>
            <a:pPr>
              <a:defRPr/>
            </a:pPr>
            <a:r>
              <a:rPr lang="en-US" sz="2400" dirty="0" smtClean="0"/>
              <a:t>Some parents: use euphemisms, such as child was “sick” or “had an accident”</a:t>
            </a:r>
          </a:p>
          <a:p>
            <a:pPr>
              <a:defRPr/>
            </a:pPr>
            <a:r>
              <a:rPr lang="en-US" sz="2400" dirty="0" smtClean="0"/>
              <a:t>Why? Young children not able to understand or cope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tragedy in Centerville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Surviving child recovered quickly</a:t>
            </a:r>
          </a:p>
          <a:p>
            <a:pPr>
              <a:defRPr/>
            </a:pPr>
            <a:r>
              <a:rPr lang="en-US" sz="2400" dirty="0" smtClean="0"/>
              <a:t>School decided:</a:t>
            </a:r>
          </a:p>
          <a:p>
            <a:pPr lvl="1">
              <a:defRPr/>
            </a:pPr>
            <a:r>
              <a:rPr lang="en-US" sz="2000" dirty="0" smtClean="0"/>
              <a:t>Best for surviving child to return to supportive school environment</a:t>
            </a:r>
          </a:p>
          <a:p>
            <a:pPr lvl="1">
              <a:defRPr/>
            </a:pPr>
            <a:r>
              <a:rPr lang="en-US" sz="2000" dirty="0" smtClean="0"/>
              <a:t>Best for all of the children: openness and honesty</a:t>
            </a:r>
          </a:p>
          <a:p>
            <a:pPr lvl="2">
              <a:defRPr/>
            </a:pPr>
            <a:r>
              <a:rPr lang="en-US" sz="1600" dirty="0" smtClean="0"/>
              <a:t>Told factual information</a:t>
            </a:r>
          </a:p>
          <a:p>
            <a:pPr lvl="2">
              <a:defRPr/>
            </a:pPr>
            <a:r>
              <a:rPr lang="en-US" sz="1600" dirty="0" smtClean="0"/>
              <a:t>Given the opportunity to ask questions</a:t>
            </a:r>
          </a:p>
          <a:p>
            <a:pPr lvl="2">
              <a:defRPr/>
            </a:pPr>
            <a:r>
              <a:rPr lang="en-US" sz="1600" dirty="0" smtClean="0"/>
              <a:t>Given the opportunity to meet with clinicians</a:t>
            </a:r>
          </a:p>
          <a:p>
            <a:pPr>
              <a:defRPr/>
            </a:pPr>
            <a:r>
              <a:rPr lang="en-US" sz="2400" dirty="0" smtClean="0"/>
              <a:t>Some parents strenuously objected, withdrew their children from school </a:t>
            </a:r>
          </a:p>
          <a:p>
            <a:pPr>
              <a:defRPr/>
            </a:pPr>
            <a:r>
              <a:rPr lang="en-US" sz="2400" dirty="0" smtClean="0"/>
              <a:t>Children who remained: welcomed chance to talk, coped well</a:t>
            </a:r>
          </a:p>
          <a:p>
            <a:pPr>
              <a:buFont typeface="Wingdings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tragedy in Centerville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account based on:</a:t>
            </a:r>
          </a:p>
          <a:p>
            <a:pPr lvl="1">
              <a:defRPr/>
            </a:pPr>
            <a:r>
              <a:rPr lang="en-US" sz="2400" dirty="0" smtClean="0"/>
              <a:t>Accounts of the event in local media</a:t>
            </a:r>
          </a:p>
          <a:p>
            <a:pPr lvl="1">
              <a:defRPr/>
            </a:pPr>
            <a:r>
              <a:rPr lang="en-US" sz="2400" dirty="0" smtClean="0"/>
              <a:t>First-hand experience of a member of our research team, consulted by the preschool</a:t>
            </a:r>
          </a:p>
          <a:p>
            <a:pPr lvl="1">
              <a:defRPr/>
            </a:pPr>
            <a:r>
              <a:rPr lang="en-US" sz="2400" dirty="0" smtClean="0"/>
              <a:t>In-depth interview with the director of the preschool</a:t>
            </a:r>
          </a:p>
          <a:p>
            <a:pPr>
              <a:defRPr/>
            </a:pPr>
            <a:r>
              <a:rPr lang="en-US" dirty="0" smtClean="0"/>
              <a:t>Dramatically illustrated:</a:t>
            </a:r>
          </a:p>
          <a:p>
            <a:pPr lvl="1">
              <a:defRPr/>
            </a:pPr>
            <a:r>
              <a:rPr lang="en-US" sz="2400" dirty="0" smtClean="0"/>
              <a:t>Challenges in talking to children about death</a:t>
            </a:r>
          </a:p>
          <a:p>
            <a:pPr lvl="1">
              <a:defRPr/>
            </a:pPr>
            <a:r>
              <a:rPr lang="en-US" sz="2400" dirty="0" smtClean="0"/>
              <a:t>Strong cultural current of AVOIDANCE of death, SHIELDING children from death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 of our </a:t>
            </a:r>
            <a:r>
              <a:rPr lang="en-US" dirty="0" smtClean="0"/>
              <a:t>study: Ex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Cultural avoidance of death in Centerville</a:t>
            </a:r>
          </a:p>
          <a:p>
            <a:pPr lvl="1">
              <a:defRPr/>
            </a:pPr>
            <a:r>
              <a:rPr lang="en-US" sz="2400" dirty="0" smtClean="0"/>
              <a:t>Parents’ reactions to the tragedy</a:t>
            </a:r>
          </a:p>
          <a:p>
            <a:pPr lvl="1">
              <a:defRPr/>
            </a:pPr>
            <a:r>
              <a:rPr lang="en-US" sz="2400" dirty="0" smtClean="0"/>
              <a:t>Parents’ dominant folk theory of shielding or protecting young from death (questionnaires, interviews)</a:t>
            </a:r>
          </a:p>
          <a:p>
            <a:pPr lvl="1">
              <a:defRPr/>
            </a:pPr>
            <a:r>
              <a:rPr lang="en-US" sz="2400" dirty="0" smtClean="0"/>
              <a:t>Children’s books, most of which avoid the topic</a:t>
            </a:r>
            <a:endParaRPr lang="en-US" dirty="0" smtClean="0"/>
          </a:p>
          <a:p>
            <a:pPr>
              <a:defRPr/>
            </a:pPr>
            <a:r>
              <a:rPr lang="en-US" sz="2800" dirty="0" smtClean="0"/>
              <a:t>But also an alternative view</a:t>
            </a:r>
          </a:p>
          <a:p>
            <a:pPr lvl="1">
              <a:defRPr/>
            </a:pPr>
            <a:r>
              <a:rPr lang="en-US" sz="2400" dirty="0" smtClean="0"/>
              <a:t>School’s response to tragedy, clinicians, some moms</a:t>
            </a:r>
          </a:p>
          <a:p>
            <a:pPr lvl="1">
              <a:defRPr/>
            </a:pPr>
            <a:r>
              <a:rPr lang="en-US" sz="2400" dirty="0" smtClean="0"/>
              <a:t>Children need help in dealing with death; best help is open &amp; honest explanation in safe context that allows them to air their concerns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Conclusions: Ex 1 </a:t>
            </a: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Children’s books about death can be used by parents to open conversations</a:t>
            </a:r>
          </a:p>
          <a:p>
            <a:pPr lvl="1">
              <a:defRPr/>
            </a:pPr>
            <a:r>
              <a:rPr lang="en-US" sz="2400" dirty="0" smtClean="0"/>
              <a:t>33% of parents of children who experienced the death of a relative of friend used books</a:t>
            </a:r>
          </a:p>
          <a:p>
            <a:pPr>
              <a:defRPr/>
            </a:pPr>
            <a:r>
              <a:rPr lang="en-US" sz="2800" dirty="0" smtClean="0"/>
              <a:t>Clinicians endorse this practice</a:t>
            </a:r>
          </a:p>
          <a:p>
            <a:pPr>
              <a:defRPr/>
            </a:pPr>
            <a:r>
              <a:rPr lang="en-US" sz="2800" dirty="0" smtClean="0"/>
              <a:t>Young children are curious about death and are able to make sense of death in creative ways if provided accurate information and safe context </a:t>
            </a:r>
            <a:r>
              <a:rPr lang="en-US" sz="2400" dirty="0" smtClean="0"/>
              <a:t>(clinicians’ reports, parents’ reports)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 Ex 1 </a:t>
            </a: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Many teachers and parents underestimate children’s cognitive capacity to make sense of death </a:t>
            </a:r>
            <a:r>
              <a:rPr lang="en-US" sz="2400" dirty="0" smtClean="0"/>
              <a:t>(teachers’ reports, parents’ reports)</a:t>
            </a:r>
          </a:p>
          <a:p>
            <a:pPr>
              <a:defRPr/>
            </a:pPr>
            <a:r>
              <a:rPr lang="en-US" sz="2800" dirty="0" smtClean="0"/>
              <a:t>Young children’s understanding of death is more advanced than previously thought. Even 3 year olds:</a:t>
            </a:r>
          </a:p>
          <a:p>
            <a:pPr lvl="1">
              <a:defRPr/>
            </a:pPr>
            <a:r>
              <a:rPr lang="en-US" sz="2400" dirty="0" smtClean="0"/>
              <a:t>Knew basic elements of the emotional script for </a:t>
            </a:r>
            <a:r>
              <a:rPr lang="en-US" sz="2400" dirty="0" smtClean="0"/>
              <a:t>death (child protocols)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Understood sub-concepts of death (child protocols)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 </a:t>
            </a:r>
            <a:r>
              <a:rPr lang="en-US" dirty="0" smtClean="0"/>
              <a:t>Ex 1 (continued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Ethnographic methods plus quantitative methods produced a fuller picture:</a:t>
            </a:r>
          </a:p>
          <a:p>
            <a:pPr lvl="1">
              <a:defRPr/>
            </a:pPr>
            <a:r>
              <a:rPr lang="en-US" sz="2400" dirty="0" smtClean="0"/>
              <a:t>Multiple contexts (home, school, books)</a:t>
            </a:r>
          </a:p>
          <a:p>
            <a:pPr lvl="1">
              <a:defRPr/>
            </a:pPr>
            <a:r>
              <a:rPr lang="en-US" sz="2400" dirty="0" smtClean="0"/>
              <a:t>Cross-cutting cultural currents (avoidance of death) </a:t>
            </a:r>
          </a:p>
          <a:p>
            <a:pPr lvl="1">
              <a:defRPr/>
            </a:pPr>
            <a:r>
              <a:rPr lang="en-US" sz="2400" dirty="0" smtClean="0"/>
              <a:t>Children’s understanding/coping</a:t>
            </a:r>
          </a:p>
          <a:p>
            <a:pPr lvl="1">
              <a:defRPr/>
            </a:pPr>
            <a:r>
              <a:rPr lang="en-US" sz="2400" dirty="0" smtClean="0"/>
              <a:t>Within-culture variation</a:t>
            </a:r>
          </a:p>
          <a:p>
            <a:pPr>
              <a:defRPr/>
            </a:pPr>
            <a:r>
              <a:rPr lang="en-US" sz="2400" dirty="0" smtClean="0"/>
              <a:t>Raises Qs: </a:t>
            </a:r>
          </a:p>
          <a:p>
            <a:pPr lvl="1">
              <a:defRPr/>
            </a:pPr>
            <a:r>
              <a:rPr lang="en-US" sz="2400" dirty="0" smtClean="0"/>
              <a:t>Is it wise to avoid death?</a:t>
            </a:r>
          </a:p>
          <a:p>
            <a:pPr lvl="1">
              <a:defRPr/>
            </a:pPr>
            <a:r>
              <a:rPr lang="en-US" sz="2400" dirty="0" smtClean="0"/>
              <a:t>What are the best ways to handle death with young children?</a:t>
            </a:r>
          </a:p>
          <a:p>
            <a:pPr lvl="1">
              <a:defRPr/>
            </a:pPr>
            <a:r>
              <a:rPr lang="en-US" sz="2400" dirty="0" smtClean="0"/>
              <a:t>How do other cultures deal with death?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Ethnographic study of personal storytelling as a medium of socialization in Taipei &amp; </a:t>
            </a:r>
            <a:r>
              <a:rPr lang="en-US" dirty="0" smtClean="0"/>
              <a:t>Chicago</a:t>
            </a:r>
          </a:p>
          <a:p>
            <a:pPr>
              <a:buNone/>
              <a:defRPr/>
            </a:pPr>
            <a:r>
              <a:rPr lang="en-US" sz="2400" dirty="0" smtClean="0"/>
              <a:t>   </a:t>
            </a:r>
            <a:r>
              <a:rPr lang="en-US" sz="2000" dirty="0" smtClean="0"/>
              <a:t>(Miller, Fung, Lin, Chen, &amp; </a:t>
            </a:r>
            <a:r>
              <a:rPr lang="en-US" sz="2000" dirty="0" err="1" smtClean="0"/>
              <a:t>Boldt</a:t>
            </a:r>
            <a:r>
              <a:rPr lang="en-US" sz="2000" dirty="0" smtClean="0"/>
              <a:t>, 2012, </a:t>
            </a:r>
            <a:r>
              <a:rPr lang="en-US" sz="2000" i="1" dirty="0" smtClean="0"/>
              <a:t>SRCD Monographs)</a:t>
            </a:r>
            <a:endParaRPr lang="en-US" sz="2000" i="1" dirty="0" smtClean="0"/>
          </a:p>
          <a:p>
            <a:pPr>
              <a:defRPr/>
            </a:pPr>
            <a:r>
              <a:rPr lang="en-US" dirty="0" smtClean="0"/>
              <a:t>An example that </a:t>
            </a:r>
          </a:p>
          <a:p>
            <a:pPr lvl="1">
              <a:defRPr/>
            </a:pPr>
            <a:r>
              <a:rPr lang="en-US" dirty="0" smtClean="0"/>
              <a:t>Makes an explicit comparison of two cultural “cases”</a:t>
            </a:r>
          </a:p>
          <a:p>
            <a:pPr lvl="1">
              <a:defRPr/>
            </a:pPr>
            <a:r>
              <a:rPr lang="en-US" dirty="0" smtClean="0"/>
              <a:t>Pays close attention to language: “discourse-centered ethnography 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personal history</a:t>
            </a:r>
          </a:p>
          <a:p>
            <a:pPr>
              <a:defRPr/>
            </a:pPr>
            <a:r>
              <a:rPr lang="en-US" dirty="0" smtClean="0"/>
              <a:t>History of ethnography</a:t>
            </a:r>
          </a:p>
          <a:p>
            <a:pPr>
              <a:defRPr/>
            </a:pPr>
            <a:r>
              <a:rPr lang="en-US" dirty="0" smtClean="0"/>
              <a:t>Characteristics of ethnography</a:t>
            </a:r>
          </a:p>
          <a:p>
            <a:pPr>
              <a:defRPr/>
            </a:pPr>
            <a:r>
              <a:rPr lang="en-US" dirty="0" smtClean="0"/>
              <a:t>Many versions of ethnography</a:t>
            </a:r>
          </a:p>
          <a:p>
            <a:pPr>
              <a:defRPr/>
            </a:pPr>
            <a:r>
              <a:rPr lang="en-US" dirty="0" smtClean="0"/>
              <a:t>Two examples of ethnographic studies</a:t>
            </a:r>
          </a:p>
          <a:p>
            <a:pPr lvl="1">
              <a:defRPr/>
            </a:pPr>
            <a:r>
              <a:rPr lang="en-US" dirty="0" smtClean="0"/>
              <a:t>Socialization of death</a:t>
            </a:r>
          </a:p>
          <a:p>
            <a:pPr lvl="1">
              <a:defRPr/>
            </a:pPr>
            <a:r>
              <a:rPr lang="en-US" dirty="0" smtClean="0"/>
              <a:t>Personal storytelling in Taipei &amp; Chicago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Childhood socialization happens through everyday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3600" dirty="0"/>
              <a:t>Interdisciplinary </a:t>
            </a:r>
            <a:r>
              <a:rPr lang="en-US" sz="3600" dirty="0" smtClean="0"/>
              <a:t>problem</a:t>
            </a:r>
          </a:p>
          <a:p>
            <a:pPr>
              <a:defRPr/>
            </a:pPr>
            <a:r>
              <a:rPr lang="en-US" sz="3600" dirty="0" smtClean="0"/>
              <a:t>Two influential interdisciplinary fields:</a:t>
            </a:r>
            <a:endParaRPr lang="en-US" sz="3600" dirty="0"/>
          </a:p>
          <a:p>
            <a:pPr lvl="1">
              <a:defRPr/>
            </a:pPr>
            <a:r>
              <a:rPr lang="en-US" sz="3200" dirty="0"/>
              <a:t>Language socialization</a:t>
            </a:r>
          </a:p>
          <a:p>
            <a:pPr lvl="1">
              <a:defRPr/>
            </a:pPr>
            <a:r>
              <a:rPr lang="en-US" sz="3200" dirty="0"/>
              <a:t>Dev cultural </a:t>
            </a:r>
            <a:r>
              <a:rPr lang="en-US" sz="3200" dirty="0" smtClean="0"/>
              <a:t>psychology</a:t>
            </a:r>
            <a:endParaRPr lang="en-US" dirty="0"/>
          </a:p>
          <a:p>
            <a:pPr>
              <a:defRPr/>
            </a:pPr>
            <a:r>
              <a:rPr lang="en-US" sz="3600" dirty="0"/>
              <a:t>Key: Discursive practices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Socialization via Narrative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buFont typeface="Wingdings" charset="2"/>
              <a:buNone/>
              <a:defRPr/>
            </a:pPr>
            <a:endParaRPr lang="en-US" smtClean="0"/>
          </a:p>
          <a:p>
            <a:pPr>
              <a:buFont typeface="Wingdings" charset="2"/>
              <a:buNone/>
              <a:defRPr/>
            </a:pPr>
            <a:r>
              <a:rPr lang="en-US" sz="3600" smtClean="0"/>
              <a:t>Power of narrative: </a:t>
            </a:r>
          </a:p>
          <a:p>
            <a:pPr lvl="1">
              <a:defRPr/>
            </a:pPr>
            <a:r>
              <a:rPr lang="en-US" sz="3200" smtClean="0"/>
              <a:t>Social practice</a:t>
            </a:r>
          </a:p>
          <a:p>
            <a:pPr lvl="1">
              <a:defRPr/>
            </a:pPr>
            <a:r>
              <a:rPr lang="en-US" sz="3200" smtClean="0"/>
              <a:t>Form of representation</a:t>
            </a:r>
          </a:p>
          <a:p>
            <a:pPr>
              <a:buFont typeface="Wingdings" charset="2"/>
              <a:buNone/>
              <a:defRPr/>
            </a:pPr>
            <a:endParaRPr lang="en-US" smtClean="0"/>
          </a:p>
          <a:p>
            <a:pPr>
              <a:buFont typeface="Wingdings" charset="2"/>
              <a:buNone/>
              <a:defRPr/>
            </a:pPr>
            <a:endParaRPr lang="en-US" sz="36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Stories of Personal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Universal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Variable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Early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Example of early co-narrated story: Yoyo (2,6) &amp; Grandmother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G: Oh, right. This morning when Mom was spanking you, what did you say? You said, ‘Don’t hit me!’ Right?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Y: </a:t>
            </a:r>
            <a:r>
              <a:rPr lang="en-US" sz="2800" dirty="0" err="1" smtClean="0">
                <a:solidFill>
                  <a:srgbClr val="FF0000"/>
                </a:solidFill>
              </a:rPr>
              <a:t>Hmn</a:t>
            </a:r>
            <a:r>
              <a:rPr lang="en-US" sz="2800" dirty="0" smtClean="0">
                <a:solidFill>
                  <a:srgbClr val="FF0000"/>
                </a:solidFill>
              </a:rPr>
              <a:t> (nods)</a:t>
            </a:r>
          </a:p>
          <a:p>
            <a:pPr>
              <a:defRPr/>
            </a:pPr>
            <a:r>
              <a:rPr lang="en-US" sz="2800" dirty="0" smtClean="0"/>
              <a:t>G: Then, what did I tell you to say?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Y: ‘I won’t push the screen down.’</a:t>
            </a:r>
          </a:p>
          <a:p>
            <a:pPr>
              <a:defRPr/>
            </a:pPr>
            <a:r>
              <a:rPr lang="en-US" sz="2800" dirty="0" smtClean="0"/>
              <a:t>G: Oh, right. So, what would you say to Mom?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Yoyo &amp; Grandmother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Y: I would say to Mom, ‘Don’t have the screen pushed down.’ (Yoyo moves closer and speaks in a very low tone into G’s ear)</a:t>
            </a:r>
          </a:p>
          <a:p>
            <a:pPr>
              <a:defRPr/>
            </a:pPr>
            <a:r>
              <a:rPr lang="en-US" dirty="0" smtClean="0"/>
              <a:t>G: Oh, you would talk to Mom, saying, ‘Mama, I won’t push the screen down.’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Y: </a:t>
            </a:r>
            <a:r>
              <a:rPr lang="en-US" dirty="0" err="1" smtClean="0">
                <a:solidFill>
                  <a:srgbClr val="FF0000"/>
                </a:solidFill>
              </a:rPr>
              <a:t>Hmn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/>
              <a:t>G: So, Mom wouldn’t hit you.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Yoyo &amp; Grandmother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Y: </a:t>
            </a:r>
            <a:r>
              <a:rPr lang="en-US" dirty="0" err="1" smtClean="0">
                <a:solidFill>
                  <a:srgbClr val="FF0000"/>
                </a:solidFill>
              </a:rPr>
              <a:t>Hmn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/>
              <a:t>G: Right? </a:t>
            </a:r>
            <a:r>
              <a:rPr lang="en-US" dirty="0" err="1" smtClean="0"/>
              <a:t>Hmn</a:t>
            </a:r>
            <a:r>
              <a:rPr lang="en-US" dirty="0" smtClean="0"/>
              <a:t>. If you asked Mom, ‘You don’t hit me,’ Mom would have hit you, right?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Y: </a:t>
            </a:r>
            <a:r>
              <a:rPr lang="en-US" dirty="0" err="1" smtClean="0">
                <a:solidFill>
                  <a:srgbClr val="FF0000"/>
                </a:solidFill>
              </a:rPr>
              <a:t>Hmn</a:t>
            </a:r>
            <a:r>
              <a:rPr lang="en-US" dirty="0" smtClean="0">
                <a:solidFill>
                  <a:srgbClr val="FF0000"/>
                </a:solidFill>
              </a:rPr>
              <a:t>. (nods)</a:t>
            </a:r>
          </a:p>
          <a:p>
            <a:pPr>
              <a:defRPr/>
            </a:pPr>
            <a:r>
              <a:rPr lang="en-US" dirty="0" smtClean="0"/>
              <a:t>G: So, you would directly say to Mom in this way, ‘Mom, I won’t push the screen down.’ Then how would Mom have reacted?</a:t>
            </a:r>
          </a:p>
          <a:p>
            <a:pPr>
              <a:defRPr/>
            </a:pPr>
            <a:r>
              <a:rPr lang="en-US" dirty="0" smtClean="0"/>
              <a:t>(continues through 14 more turns)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Big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is personal storytelling practiced with young children?</a:t>
            </a:r>
          </a:p>
          <a:p>
            <a:pPr lvl="1">
              <a:defRPr/>
            </a:pPr>
            <a:r>
              <a:rPr lang="en-US" dirty="0" smtClean="0"/>
              <a:t>Does personal storytelling recur?</a:t>
            </a:r>
          </a:p>
          <a:p>
            <a:pPr lvl="1">
              <a:defRPr/>
            </a:pPr>
            <a:r>
              <a:rPr lang="en-US" dirty="0" smtClean="0"/>
              <a:t>How does personal storytelling change over time?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/>
              <a:t>Why is Recurrence So Important?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endParaRPr lang="en-US" altLang="zh-TW" sz="2000" dirty="0" smtClean="0"/>
          </a:p>
          <a:p>
            <a:pPr eaLnBrk="1" hangingPunct="1">
              <a:defRPr/>
            </a:pPr>
            <a:r>
              <a:rPr lang="en-US" altLang="zh-TW" dirty="0" smtClean="0"/>
              <a:t>Routine practices have specific cognitive consequences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Vygotsky</a:t>
            </a:r>
            <a:r>
              <a:rPr lang="en-US" altLang="zh-TW" sz="2400" dirty="0" smtClean="0"/>
              <a:t>)</a:t>
            </a:r>
          </a:p>
          <a:p>
            <a:pPr lvl="1" eaLnBrk="1" hangingPunct="1">
              <a:defRPr/>
            </a:pPr>
            <a:r>
              <a:rPr lang="en-US" altLang="zh-TW" sz="2400" dirty="0" smtClean="0"/>
              <a:t>Also affective, social, identity consequences</a:t>
            </a:r>
          </a:p>
          <a:p>
            <a:pPr lvl="1" eaLnBrk="1" hangingPunct="1">
              <a:defRPr/>
            </a:pPr>
            <a:endParaRPr lang="en-US" altLang="zh-TW" sz="2400" dirty="0" smtClean="0"/>
          </a:p>
          <a:p>
            <a:pPr eaLnBrk="1" hangingPunct="1">
              <a:defRPr/>
            </a:pPr>
            <a:r>
              <a:rPr lang="en-US" altLang="zh-TW" dirty="0" smtClean="0"/>
              <a:t>Early practices become </a:t>
            </a:r>
            <a:r>
              <a:rPr lang="en-US" altLang="zh-TW" dirty="0" err="1" smtClean="0"/>
              <a:t>habitualized</a:t>
            </a:r>
            <a:r>
              <a:rPr lang="en-US" altLang="zh-TW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Bourdieu</a:t>
            </a:r>
            <a:r>
              <a:rPr lang="en-US" altLang="zh-TW" sz="2400" dirty="0" smtClean="0"/>
              <a:t>)</a:t>
            </a:r>
          </a:p>
          <a:p>
            <a:pPr eaLnBrk="1" hangingPunct="1">
              <a:defRPr/>
            </a:pPr>
            <a:endParaRPr lang="en-US" altLang="zh-TW" sz="2400" dirty="0" smtClean="0"/>
          </a:p>
          <a:p>
            <a:pPr eaLnBrk="1" hangingPunct="1">
              <a:defRPr/>
            </a:pPr>
            <a:r>
              <a:rPr lang="en-US" altLang="zh-TW" dirty="0" smtClean="0"/>
              <a:t>Routine practices entail variation </a:t>
            </a:r>
            <a:r>
              <a:rPr lang="en-US" altLang="zh-TW" sz="2400" dirty="0" smtClean="0"/>
              <a:t>(e.g. Bauman &amp; Briggs, 1990; J. Briggs, 1998; </a:t>
            </a:r>
            <a:r>
              <a:rPr lang="en-US" altLang="zh-TW" sz="2400" dirty="0" err="1" smtClean="0"/>
              <a:t>Kulick</a:t>
            </a:r>
            <a:r>
              <a:rPr lang="en-US" altLang="zh-TW" sz="2400" dirty="0" smtClean="0"/>
              <a:t> &amp; </a:t>
            </a:r>
            <a:r>
              <a:rPr lang="en-US" altLang="zh-TW" sz="2400" dirty="0" err="1" smtClean="0"/>
              <a:t>Schieffelin</a:t>
            </a:r>
            <a:r>
              <a:rPr lang="en-US" altLang="zh-TW" sz="2400" dirty="0" smtClean="0"/>
              <a:t>, 2004)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Taipei &amp; “Longwood,” Chicago</a:t>
            </a:r>
            <a:endParaRPr lang="zh-TW" altLang="en-US" smtClean="0"/>
          </a:p>
        </p:txBody>
      </p:sp>
      <p:pic>
        <p:nvPicPr>
          <p:cNvPr id="49155" name="Picture 3" descr="Center clickable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153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7086600" y="3048000"/>
            <a:ext cx="228600" cy="304800"/>
          </a:xfrm>
          <a:prstGeom prst="ellipse">
            <a:avLst/>
          </a:prstGeom>
          <a:noFill/>
          <a:ln w="38100">
            <a:solidFill>
              <a:srgbClr val="FB0B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743200" y="2590800"/>
            <a:ext cx="228600" cy="304800"/>
          </a:xfrm>
          <a:prstGeom prst="ellipse">
            <a:avLst/>
          </a:prstGeom>
          <a:noFill/>
          <a:ln w="38100">
            <a:solidFill>
              <a:srgbClr val="FB0B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315200" y="31242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0">
                <a:solidFill>
                  <a:srgbClr val="FB0B05"/>
                </a:solidFill>
              </a:rPr>
              <a:t>Taipei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752600" y="26670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0">
                <a:solidFill>
                  <a:srgbClr val="FB0B05"/>
                </a:solidFill>
              </a:rPr>
              <a:t>Chicago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Studying PS in Taipei and Longwood (Chicago)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Participants: MC, urban, two-parent families</a:t>
            </a:r>
          </a:p>
          <a:p>
            <a:pPr>
              <a:defRPr/>
            </a:pPr>
            <a:r>
              <a:rPr lang="en-US" dirty="0" smtClean="0"/>
              <a:t>Ethnographic fieldwork</a:t>
            </a:r>
          </a:p>
          <a:p>
            <a:pPr>
              <a:defRPr/>
            </a:pPr>
            <a:r>
              <a:rPr lang="en-US" dirty="0" smtClean="0"/>
              <a:t>Researchers: </a:t>
            </a:r>
            <a:r>
              <a:rPr lang="en-US" dirty="0" err="1" smtClean="0"/>
              <a:t>Eur</a:t>
            </a:r>
            <a:r>
              <a:rPr lang="en-US" dirty="0" smtClean="0"/>
              <a:t>-Am &amp; Taiwanese</a:t>
            </a:r>
          </a:p>
          <a:p>
            <a:pPr>
              <a:defRPr/>
            </a:pPr>
            <a:r>
              <a:rPr lang="en-US" dirty="0" smtClean="0"/>
              <a:t>Home observations of everyday talk </a:t>
            </a:r>
          </a:p>
          <a:p>
            <a:pPr>
              <a:defRPr/>
            </a:pPr>
            <a:r>
              <a:rPr lang="en-US" dirty="0" smtClean="0"/>
              <a:t>Longitudinal: 2,6; 3,0; 3,6; 4,0</a:t>
            </a:r>
          </a:p>
          <a:p>
            <a:pPr>
              <a:defRPr/>
            </a:pPr>
            <a:r>
              <a:rPr lang="en-US" dirty="0" smtClean="0"/>
              <a:t>Transcription of stories, coding of stories</a:t>
            </a:r>
          </a:p>
          <a:p>
            <a:pPr>
              <a:defRPr/>
            </a:pPr>
            <a:r>
              <a:rPr lang="en-US" dirty="0" smtClean="0"/>
              <a:t>Interviews with mothers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Personal history: Why ethnography has been so important to 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BIG problem: Socialization</a:t>
            </a:r>
          </a:p>
          <a:p>
            <a:pPr>
              <a:defRPr/>
            </a:pPr>
            <a:r>
              <a:rPr lang="en-US" dirty="0" smtClean="0"/>
              <a:t> All human children grow up to be cultural beings</a:t>
            </a:r>
          </a:p>
          <a:p>
            <a:pPr>
              <a:defRPr/>
            </a:pPr>
            <a:r>
              <a:rPr lang="en-US" dirty="0" smtClean="0"/>
              <a:t>Q: How does this happen?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How was PS practiced in Taipei &amp; Longwood at 2,6; 3,0; 3,6; 4,0?  </a:t>
            </a:r>
            <a:br>
              <a:rPr lang="en-US" sz="4000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Q1: routinely?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Q2: culturally salient interpretive frameworks?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Q3: children’s participant roles?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Q4: changes in participation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endParaRPr lang="en-US" sz="3600" dirty="0" smtClean="0"/>
          </a:p>
          <a:p>
            <a:pPr>
              <a:buFont typeface="Wingdings" charset="2"/>
              <a:buNone/>
              <a:defRPr/>
            </a:pPr>
            <a:r>
              <a:rPr lang="en-US" sz="2400" dirty="0" smtClean="0"/>
              <a:t>   (Miller, Fung, Lin, Chen, &amp; </a:t>
            </a:r>
            <a:r>
              <a:rPr lang="en-US" sz="2400" dirty="0" err="1" smtClean="0"/>
              <a:t>Boldt</a:t>
            </a:r>
            <a:r>
              <a:rPr lang="en-US" sz="2400" dirty="0" smtClean="0"/>
              <a:t>, 2012 </a:t>
            </a:r>
            <a:r>
              <a:rPr lang="en-US" sz="2400" i="1" dirty="0" smtClean="0"/>
              <a:t>SRCD</a:t>
            </a:r>
            <a:r>
              <a:rPr lang="en-US" sz="2400" dirty="0" smtClean="0"/>
              <a:t> </a:t>
            </a:r>
            <a:r>
              <a:rPr lang="en-US" sz="2400" i="1" dirty="0" smtClean="0"/>
              <a:t>Monographs</a:t>
            </a:r>
            <a:r>
              <a:rPr lang="en-US" sz="2400" dirty="0" smtClean="0"/>
              <a:t>) </a:t>
            </a:r>
          </a:p>
          <a:p>
            <a:pPr>
              <a:buFont typeface="Wingdings" charset="2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cs typeface="+mj-cs"/>
              </a:rPr>
              <a:t>Taipei, Taiwan</a:t>
            </a:r>
          </a:p>
        </p:txBody>
      </p:sp>
      <p:pic>
        <p:nvPicPr>
          <p:cNvPr id="52227" name="Picture 4" descr="Taipei Apar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962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2774431578_d120764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2800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3442919353_920e14cb9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9337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1" descr="3434645710_e2c43dfa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733800"/>
            <a:ext cx="1606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2" descr="DSC_0033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2428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cs typeface="+mj-cs"/>
              </a:rPr>
              <a:t>Taipei, Taiwan</a:t>
            </a:r>
          </a:p>
        </p:txBody>
      </p:sp>
      <p:pic>
        <p:nvPicPr>
          <p:cNvPr id="53251" name="Picture 4" descr="P1020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76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P1020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P10203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 descr="P10203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343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10" descr="P102036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AutoShape 12" descr="P102036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7" name="Picture 14" descr="P10203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764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cs typeface="+mj-cs"/>
              </a:rPr>
              <a:t>Longwood, Chicago</a:t>
            </a:r>
          </a:p>
        </p:txBody>
      </p:sp>
      <p:pic>
        <p:nvPicPr>
          <p:cNvPr id="54275" name="Picture 4" descr="hyde-park-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3733800" cy="2471738"/>
          </a:xfrm>
          <a:noFill/>
        </p:spPr>
      </p:pic>
      <p:pic>
        <p:nvPicPr>
          <p:cNvPr id="54276" name="Picture 5" descr="styles_tudor_revi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3352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ddab3ff5d17df45e4d286f4cb5de2f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3276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 descr="The Alfred H. Rush house, built by Henry Waterman, is among one of the featured homes on Walter Burley Griffin Place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447800"/>
            <a:ext cx="31623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Longwood, Chicago</a:t>
            </a:r>
            <a:endParaRPr lang="zh-TW" altLang="en-US" smtClean="0"/>
          </a:p>
        </p:txBody>
      </p:sp>
      <p:pic>
        <p:nvPicPr>
          <p:cNvPr id="55299" name="Picture 5" descr="Kid's 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343400"/>
            <a:ext cx="27432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7" descr="Kitch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" descr="play r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14800"/>
            <a:ext cx="28194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2" descr="living-room-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4" descr="2009-05-10__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295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6" descr="9360566_77581_fu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2954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Question 1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zh-TW" sz="4000" dirty="0" smtClean="0"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TW" sz="4000" dirty="0" smtClean="0">
                <a:cs typeface="+mn-cs"/>
              </a:rPr>
              <a:t>Was personal storytelling  practiced routinely?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zh-TW" sz="4000" dirty="0" smtClean="0"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zh-TW" sz="4000" dirty="0" smtClean="0"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TW" sz="2400" dirty="0" smtClean="0">
                <a:cs typeface="+mn-cs"/>
              </a:rPr>
              <a:t>(Miller, Fung, &amp; </a:t>
            </a:r>
            <a:r>
              <a:rPr lang="en-US" altLang="zh-TW" sz="2400" dirty="0" err="1" smtClean="0">
                <a:cs typeface="+mn-cs"/>
              </a:rPr>
              <a:t>Mintz</a:t>
            </a:r>
            <a:r>
              <a:rPr lang="en-US" altLang="zh-TW" sz="2400" dirty="0" smtClean="0">
                <a:cs typeface="+mn-cs"/>
              </a:rPr>
              <a:t>, 1996; Miller et al., 1997; Miller et al.,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cs typeface="+mj-cs"/>
              </a:rPr>
              <a:t>Personal Storytelling: Rates/Hour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8223250" cy="4546600"/>
        </p:xfrm>
        <a:graphic>
          <a:graphicData uri="http://schemas.openxmlformats.org/presentationml/2006/ole">
            <p:oleObj spid="_x0000_s1026" name="Chart" r:id="rId4" imgW="8229708" imgH="454908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>Question 2</a:t>
            </a:r>
            <a:br>
              <a:rPr lang="en-US" altLang="zh-TW" sz="4000" smtClean="0"/>
            </a:b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en-US" altLang="zh-TW" sz="4000" smtClean="0"/>
              <a:t>Did PS carry salient interpretive frameworks?</a:t>
            </a:r>
            <a:br>
              <a:rPr lang="en-US" altLang="zh-TW" sz="4000" smtClean="0"/>
            </a:br>
            <a:endParaRPr lang="zh-TW" altLang="en-US" sz="40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en-US" altLang="zh-TW" sz="4000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>
                <a:solidFill>
                  <a:srgbClr val="FB0B05"/>
                </a:solidFill>
              </a:rPr>
              <a:t>Taipei: Didactic</a:t>
            </a:r>
          </a:p>
          <a:p>
            <a:pPr eaLnBrk="1" hangingPunct="1">
              <a:defRPr/>
            </a:pPr>
            <a:endParaRPr lang="en-US" altLang="zh-TW" dirty="0" smtClean="0">
              <a:solidFill>
                <a:srgbClr val="FB0B05"/>
              </a:solidFill>
            </a:endParaRPr>
          </a:p>
          <a:p>
            <a:pPr eaLnBrk="1" hangingPunct="1"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Longwood: Child-affirming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smtClean="0">
                <a:cs typeface="+mj-cs"/>
              </a:rPr>
              <a:t>Didactic: Narrated Transgressions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457200" y="2057400"/>
          <a:ext cx="8305800" cy="4592638"/>
        </p:xfrm>
        <a:graphic>
          <a:graphicData uri="http://schemas.openxmlformats.org/presentationml/2006/ole">
            <p:oleObj spid="_x0000_s2050" name="Chart" r:id="rId3" imgW="8229708" imgH="454908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B0B05"/>
                </a:solidFill>
              </a:rPr>
              <a:t>Examples of Transgression Stories</a:t>
            </a:r>
            <a:endParaRPr lang="en-US" smtClean="0">
              <a:solidFill>
                <a:srgbClr val="FB0B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altLang="zh-TW">
              <a:latin typeface="Arial" charset="0"/>
            </a:endParaRPr>
          </a:p>
          <a:p>
            <a:pPr>
              <a:defRPr/>
            </a:pPr>
            <a:r>
              <a:rPr lang="en-US" altLang="zh-TW">
                <a:solidFill>
                  <a:srgbClr val="FB0B05"/>
                </a:solidFill>
                <a:latin typeface="Arial" charset="0"/>
              </a:rPr>
              <a:t>Yoyo</a:t>
            </a:r>
            <a:r>
              <a:rPr lang="en-US" altLang="zh-TW">
                <a:latin typeface="Arial" charset="0"/>
              </a:rPr>
              <a:t> (2,6) pushed the screen down and objected when mom punished him</a:t>
            </a:r>
          </a:p>
          <a:p>
            <a:pPr>
              <a:defRPr/>
            </a:pPr>
            <a:endParaRPr lang="en-US" altLang="zh-TW">
              <a:latin typeface="Arial" charset="0"/>
            </a:endParaRPr>
          </a:p>
          <a:p>
            <a:pPr>
              <a:defRPr/>
            </a:pPr>
            <a:r>
              <a:rPr lang="en-US" altLang="zh-TW">
                <a:solidFill>
                  <a:srgbClr val="FB0B05"/>
                </a:solidFill>
                <a:latin typeface="Arial" charset="0"/>
              </a:rPr>
              <a:t>Meimei</a:t>
            </a:r>
            <a:r>
              <a:rPr lang="en-US" altLang="zh-TW">
                <a:latin typeface="Arial" charset="0"/>
              </a:rPr>
              <a:t> (3,0) opened a gift, messed up the cake</a:t>
            </a:r>
          </a:p>
          <a:p>
            <a:pPr>
              <a:buFont typeface="Wingdings" charset="2"/>
              <a:buNone/>
              <a:defRPr/>
            </a:pPr>
            <a:endParaRPr lang="en-US" altLang="zh-TW">
              <a:latin typeface="Arial" charset="0"/>
            </a:endParaRPr>
          </a:p>
          <a:p>
            <a:pPr>
              <a:defRPr/>
            </a:pPr>
            <a:r>
              <a:rPr lang="en-US" altLang="zh-TW">
                <a:solidFill>
                  <a:srgbClr val="FB0B05"/>
                </a:solidFill>
                <a:latin typeface="Arial" charset="0"/>
              </a:rPr>
              <a:t>Didi</a:t>
            </a:r>
            <a:r>
              <a:rPr lang="en-US" altLang="zh-TW">
                <a:latin typeface="Arial" charset="0"/>
              </a:rPr>
              <a:t> (4,0) got lost at the night market</a:t>
            </a:r>
          </a:p>
          <a:p>
            <a:pPr>
              <a:buFont typeface="Wingdings" charset="2"/>
              <a:buNone/>
              <a:defRPr/>
            </a:pPr>
            <a:endParaRPr lang="en-US" altLang="zh-TW">
              <a:latin typeface="Arial" charset="0"/>
            </a:endParaRPr>
          </a:p>
          <a:p>
            <a:pPr>
              <a:defRPr/>
            </a:pPr>
            <a:endParaRPr lang="en-US" altLang="zh-TW">
              <a:latin typeface="Arial" charset="0"/>
            </a:endParaRPr>
          </a:p>
          <a:p>
            <a:pPr>
              <a:buFont typeface="Wingdings" charset="2"/>
              <a:buNone/>
              <a:defRPr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Personal history: Why ethnography has been so important to me (cont)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No one becomes a member of CULTURE in general</a:t>
            </a:r>
          </a:p>
          <a:p>
            <a:pPr>
              <a:defRPr/>
            </a:pPr>
            <a:r>
              <a:rPr lang="en-US" sz="2800" dirty="0" smtClean="0"/>
              <a:t>Human beings become members of SPECIFIC cultures</a:t>
            </a:r>
          </a:p>
          <a:p>
            <a:pPr>
              <a:defRPr/>
            </a:pPr>
            <a:r>
              <a:rPr lang="en-US" sz="2800" dirty="0" smtClean="0"/>
              <a:t>Children born into pre-existing world of practices and traditions created by previous generations</a:t>
            </a:r>
          </a:p>
          <a:p>
            <a:pPr>
              <a:defRPr/>
            </a:pPr>
            <a:r>
              <a:rPr lang="en-US" sz="2800" dirty="0" smtClean="0"/>
              <a:t>Children use their growing interpretive skills to participate, to navigate, to make meanings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Child-Affirming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altLang="zh-TW" smtClean="0">
              <a:latin typeface="Arial" charset="0"/>
            </a:endParaRPr>
          </a:p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  <a:latin typeface="Arial" charset="0"/>
              </a:rPr>
              <a:t>Omit the negative</a:t>
            </a:r>
            <a:r>
              <a:rPr lang="en-US" altLang="zh-TW" smtClean="0">
                <a:latin typeface="Arial" charset="0"/>
              </a:rPr>
              <a:t>: </a:t>
            </a:r>
            <a:r>
              <a:rPr lang="en-US" altLang="zh-TW" smtClean="0">
                <a:solidFill>
                  <a:srgbClr val="FFFF00"/>
                </a:solidFill>
                <a:latin typeface="Arial" charset="0"/>
              </a:rPr>
              <a:t>child-favorability bias</a:t>
            </a:r>
          </a:p>
          <a:p>
            <a:pPr lvl="1">
              <a:defRPr/>
            </a:pPr>
            <a:r>
              <a:rPr lang="en-US" altLang="zh-TW" smtClean="0">
                <a:latin typeface="Arial" charset="0"/>
              </a:rPr>
              <a:t>Example: Tommy (2,6) started to misbehave but caught himself, he was “real good” and was rewarded</a:t>
            </a:r>
          </a:p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  <a:latin typeface="Arial" charset="0"/>
              </a:rPr>
              <a:t>Accentuate the positive</a:t>
            </a:r>
          </a:p>
          <a:p>
            <a:pPr lvl="1">
              <a:defRPr/>
            </a:pPr>
            <a:r>
              <a:rPr lang="en-US" altLang="zh-TW" smtClean="0">
                <a:latin typeface="Arial" charset="0"/>
              </a:rPr>
              <a:t>Child-positive: LW + inflation</a:t>
            </a:r>
          </a:p>
          <a:p>
            <a:pPr lvl="1">
              <a:defRPr/>
            </a:pPr>
            <a:r>
              <a:rPr lang="en-US" altLang="zh-TW" smtClean="0">
                <a:latin typeface="Arial" charset="0"/>
              </a:rPr>
              <a:t>Humor: LW &gt; T</a:t>
            </a:r>
          </a:p>
          <a:p>
            <a:pPr lvl="1">
              <a:defRPr/>
            </a:pPr>
            <a:r>
              <a:rPr lang="en-US" altLang="zh-TW" smtClean="0">
                <a:latin typeface="Arial" charset="0"/>
              </a:rPr>
              <a:t>Preference: LW &gt; T, LW = inherently positive  </a:t>
            </a:r>
          </a:p>
          <a:p>
            <a:pPr>
              <a:buFont typeface="Wingdings" charset="2"/>
              <a:buNone/>
              <a:defRPr/>
            </a:pPr>
            <a:r>
              <a:rPr 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Example of co-narrated story that is child-affirming: Amy (4,0) &amp; Mother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 altLang="zh-TW" dirty="0" smtClean="0">
              <a:latin typeface="Arial" charset="0"/>
            </a:endParaRPr>
          </a:p>
          <a:p>
            <a:pPr>
              <a:buFont typeface="Wingdings" charset="2"/>
              <a:buNone/>
              <a:defRPr/>
            </a:pPr>
            <a:r>
              <a:rPr lang="en-US" altLang="zh-TW" dirty="0" smtClean="0">
                <a:solidFill>
                  <a:srgbClr val="FFFF00"/>
                </a:solidFill>
                <a:latin typeface="Arial" charset="0"/>
              </a:rPr>
              <a:t>A:Once there was a fire….that’s what the policeman told me at day camp.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smtClean="0">
                <a:latin typeface="Arial" charset="0"/>
              </a:rPr>
              <a:t>M: What did he say?   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smtClean="0">
                <a:solidFill>
                  <a:srgbClr val="FFFF00"/>
                </a:solidFill>
                <a:latin typeface="Arial" charset="0"/>
              </a:rPr>
              <a:t>A: He (policeman) tell me to go to the fire department, um the police, to, if you crash, you have to call the policeman.</a:t>
            </a:r>
          </a:p>
          <a:p>
            <a:pPr>
              <a:buFont typeface="Wingdings" charset="2"/>
              <a:buNone/>
              <a:defRPr/>
            </a:pPr>
            <a:r>
              <a:rPr lang="en-US" altLang="zh-TW" dirty="0" smtClean="0">
                <a:latin typeface="Arial" charset="0"/>
              </a:rPr>
              <a:t>M: If you </a:t>
            </a:r>
            <a:r>
              <a:rPr lang="en-US" altLang="zh-TW" dirty="0" err="1" smtClean="0">
                <a:latin typeface="Arial" charset="0"/>
              </a:rPr>
              <a:t>cra</a:t>
            </a:r>
            <a:r>
              <a:rPr lang="en-US" altLang="zh-TW" dirty="0" smtClean="0">
                <a:latin typeface="Arial" charset="0"/>
              </a:rPr>
              <a:t>, what did he say? If you crash?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Amy &amp; Mother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A: If you crash, you have to call the policeman, right?</a:t>
            </a:r>
          </a:p>
          <a:p>
            <a:pPr>
              <a:defRPr/>
            </a:pPr>
            <a:r>
              <a:rPr lang="en-US" dirty="0" smtClean="0"/>
              <a:t>M: OK, and when do you call the fire department?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A: When the fire is, is out.</a:t>
            </a:r>
          </a:p>
          <a:p>
            <a:pPr>
              <a:defRPr/>
            </a:pPr>
            <a:r>
              <a:rPr lang="en-US" dirty="0" smtClean="0"/>
              <a:t>M: Oh, when there’s a fire?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A: Yeah.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Amy and Mother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M: So, he would get the fire out, I see. And when would you call an ambulance?</a:t>
            </a:r>
          </a:p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  <a:latin typeface="Arial" charset="0"/>
              </a:rPr>
              <a:t>A: When someone is hurt.</a:t>
            </a:r>
          </a:p>
          <a:p>
            <a:pPr>
              <a:defRPr/>
            </a:pPr>
            <a:r>
              <a:rPr lang="en-US" altLang="zh-TW" dirty="0" smtClean="0">
                <a:latin typeface="Arial" charset="0"/>
              </a:rPr>
              <a:t>M: “</a:t>
            </a:r>
            <a:r>
              <a:rPr lang="en-US" altLang="zh-TW" dirty="0" err="1" smtClean="0">
                <a:latin typeface="Arial" charset="0"/>
              </a:rPr>
              <a:t>Exactamundo</a:t>
            </a:r>
            <a:r>
              <a:rPr lang="en-US" altLang="zh-TW" dirty="0" smtClean="0">
                <a:latin typeface="Arial" charset="0"/>
              </a:rPr>
              <a:t>! (does high five) You are the smartest 4 year old! And there’s the smartest 6 year old and the smartest 2 year old!”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 Ex 2: </a:t>
            </a:r>
            <a:r>
              <a:rPr lang="en-US" dirty="0" smtClean="0"/>
              <a:t>How was personal storytelling practiced?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/>
              <a:t>Q1: routinely? 		</a:t>
            </a:r>
            <a:r>
              <a:rPr lang="en-US" sz="2400" dirty="0" smtClean="0">
                <a:solidFill>
                  <a:srgbClr val="FB0B05"/>
                </a:solidFill>
              </a:rPr>
              <a:t>Taipei</a:t>
            </a:r>
            <a:r>
              <a:rPr lang="en-US" sz="2400" dirty="0" smtClean="0"/>
              <a:t>  	</a:t>
            </a:r>
            <a:r>
              <a:rPr lang="en-US" sz="2400" dirty="0" smtClean="0">
                <a:solidFill>
                  <a:srgbClr val="FFFF00"/>
                </a:solidFill>
              </a:rPr>
              <a:t>Longwood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 smtClean="0"/>
              <a:t>Q2: frameworks?         </a:t>
            </a:r>
            <a:r>
              <a:rPr lang="en-US" sz="2400" dirty="0" smtClean="0">
                <a:solidFill>
                  <a:srgbClr val="FB0B05"/>
                </a:solidFill>
              </a:rPr>
              <a:t>Didactic</a:t>
            </a:r>
            <a:r>
              <a:rPr lang="en-US" sz="2400" dirty="0" smtClean="0"/>
              <a:t>    	</a:t>
            </a:r>
            <a:r>
              <a:rPr lang="en-US" sz="2400" dirty="0" smtClean="0">
                <a:solidFill>
                  <a:srgbClr val="FFFF00"/>
                </a:solidFill>
              </a:rPr>
              <a:t>Child-Affirming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dirty="0" smtClean="0"/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Complex pattern of similarities &amp; differences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Formed alternate socializing pathways 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Remarkably stable at each level of analysis from 2,6; 3,0; 3,6; 4,0</a:t>
            </a: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800" dirty="0" smtClean="0"/>
              <a:t>       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Conclusions Ex 2: How was personal storytelling practiced? </a:t>
            </a:r>
            <a:r>
              <a:rPr lang="en-US" sz="3600" dirty="0" smtClean="0"/>
              <a:t>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These socializing pathways could not have been discovered without examining discursive practices in everyday life</a:t>
            </a:r>
          </a:p>
          <a:p>
            <a:pPr>
              <a:defRPr/>
            </a:pPr>
            <a:r>
              <a:rPr lang="en-US" sz="2800" dirty="0" smtClean="0"/>
              <a:t>Their meanings could not have been discerned without micro-analysis</a:t>
            </a:r>
          </a:p>
          <a:p>
            <a:pPr>
              <a:defRPr/>
            </a:pPr>
            <a:r>
              <a:rPr lang="en-US" sz="2800" dirty="0" smtClean="0"/>
              <a:t>These meanings connect to larger </a:t>
            </a:r>
            <a:r>
              <a:rPr lang="en-US" sz="2800" dirty="0" smtClean="0"/>
              <a:t>currents of meaning at </a:t>
            </a:r>
            <a:r>
              <a:rPr lang="en-US" sz="2800" dirty="0" smtClean="0"/>
              <a:t>the macro level</a:t>
            </a:r>
          </a:p>
          <a:p>
            <a:pPr lvl="1">
              <a:defRPr/>
            </a:pPr>
            <a:r>
              <a:rPr lang="en-US" sz="2400" dirty="0" smtClean="0"/>
              <a:t>Didactic </a:t>
            </a:r>
            <a:r>
              <a:rPr lang="en-US" sz="2400" dirty="0" smtClean="0">
                <a:sym typeface="Wingdings" pitchFamily="2" charset="2"/>
              </a:rPr>
              <a:t> Confucian echoes</a:t>
            </a:r>
          </a:p>
          <a:p>
            <a:pPr lvl="1">
              <a:defRPr/>
            </a:pPr>
            <a:r>
              <a:rPr lang="en-US" sz="2400" dirty="0" smtClean="0">
                <a:sym typeface="Wingdings" pitchFamily="2" charset="2"/>
              </a:rPr>
              <a:t>Child-Affirming  Self-esteem echoes</a:t>
            </a:r>
            <a:endParaRPr 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Ethnographic methods ideally suited to study meaning in context; meaning lies at the heart of childhood socialization</a:t>
            </a:r>
          </a:p>
          <a:p>
            <a:pPr lvl="1"/>
            <a:r>
              <a:rPr lang="en-US" dirty="0" smtClean="0"/>
              <a:t>Can be used to study other cultures (in keeping with long tradition)</a:t>
            </a:r>
          </a:p>
          <a:p>
            <a:pPr lvl="1"/>
            <a:r>
              <a:rPr lang="en-US" dirty="0" smtClean="0"/>
              <a:t>Can be used to study one’s own culture</a:t>
            </a:r>
          </a:p>
          <a:p>
            <a:r>
              <a:rPr lang="en-US" dirty="0" smtClean="0"/>
              <a:t>Either way: multiple cultural lenses involved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Ethnographic methods are diverse:</a:t>
            </a:r>
          </a:p>
          <a:p>
            <a:pPr lvl="1"/>
            <a:r>
              <a:rPr lang="en-US" dirty="0" smtClean="0"/>
              <a:t>Many ways to observe, participate, ask, listen</a:t>
            </a:r>
          </a:p>
          <a:p>
            <a:pPr lvl="1"/>
            <a:r>
              <a:rPr lang="en-US" dirty="0" smtClean="0"/>
              <a:t>Some versions highlight talk; especially useful in revealing PROCESS of socialization</a:t>
            </a:r>
          </a:p>
          <a:p>
            <a:pPr lvl="1"/>
            <a:r>
              <a:rPr lang="en-US" dirty="0" smtClean="0"/>
              <a:t>Many innovative ways to combine ethnographic and quantitative methods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Karl </a:t>
            </a:r>
            <a:r>
              <a:rPr lang="en-US" dirty="0" err="1" smtClean="0"/>
              <a:t>Rosengren</a:t>
            </a:r>
            <a:r>
              <a:rPr lang="en-US" dirty="0" smtClean="0"/>
              <a:t>, Isabel Gutierrez, Philip Chow, Stevie Schein, Kathy Anderson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Heidi Fung, </a:t>
            </a:r>
            <a:r>
              <a:rPr lang="en-US" dirty="0" err="1" smtClean="0"/>
              <a:t>Shumin</a:t>
            </a:r>
            <a:r>
              <a:rPr lang="en-US" dirty="0" smtClean="0"/>
              <a:t> Lin, Eva Chen, Ben </a:t>
            </a:r>
            <a:r>
              <a:rPr lang="en-US" dirty="0" err="1" smtClean="0"/>
              <a:t>Boldt</a:t>
            </a:r>
            <a:r>
              <a:rPr lang="en-US" dirty="0" smtClean="0"/>
              <a:t>, Megan Olivarez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Personal history: Why ethnography has been so important to me (cont)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culture lies at the heart of process of childhood socialization, then we need methods designed to address meaning</a:t>
            </a:r>
          </a:p>
          <a:p>
            <a:pPr>
              <a:defRPr/>
            </a:pPr>
            <a:r>
              <a:rPr lang="en-US" dirty="0" smtClean="0"/>
              <a:t>That’s what ethnographic methods do!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History of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Coined by anthropologists (late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c.) to describe study of “others”</a:t>
            </a:r>
          </a:p>
          <a:p>
            <a:pPr>
              <a:defRPr/>
            </a:pPr>
            <a:r>
              <a:rPr lang="en-US" sz="2800" dirty="0" smtClean="0"/>
              <a:t>Traveled to far-off locales to study others first-hand</a:t>
            </a:r>
          </a:p>
          <a:p>
            <a:pPr>
              <a:defRPr/>
            </a:pPr>
            <a:r>
              <a:rPr lang="en-US" sz="2800" dirty="0" smtClean="0"/>
              <a:t>Goal: to understand particular culture on its own terms, from perspective of people themselves</a:t>
            </a:r>
          </a:p>
          <a:p>
            <a:pPr>
              <a:defRPr/>
            </a:pPr>
            <a:r>
              <a:rPr lang="en-US" sz="2800" dirty="0" smtClean="0"/>
              <a:t>Malinowski: 2 hallmarks of ethnography</a:t>
            </a:r>
          </a:p>
          <a:p>
            <a:pPr lvl="1">
              <a:defRPr/>
            </a:pPr>
            <a:r>
              <a:rPr lang="en-US" sz="2400" dirty="0" smtClean="0"/>
              <a:t>Long-term participant observation</a:t>
            </a:r>
          </a:p>
          <a:p>
            <a:pPr lvl="1">
              <a:defRPr/>
            </a:pPr>
            <a:r>
              <a:rPr lang="en-US" sz="2400" dirty="0" smtClean="0"/>
              <a:t>Interviewing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ethnographers after?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Meanings:</a:t>
            </a:r>
          </a:p>
          <a:p>
            <a:pPr lvl="1">
              <a:defRPr/>
            </a:pPr>
            <a:r>
              <a:rPr lang="en-US" dirty="0" smtClean="0"/>
              <a:t>Collective  </a:t>
            </a:r>
          </a:p>
          <a:p>
            <a:pPr lvl="2">
              <a:defRPr/>
            </a:pPr>
            <a:r>
              <a:rPr lang="en-US" dirty="0" smtClean="0"/>
              <a:t>Sapir: culture = form of collective lunacy</a:t>
            </a:r>
          </a:p>
          <a:p>
            <a:pPr lvl="1">
              <a:defRPr/>
            </a:pPr>
            <a:r>
              <a:rPr lang="en-US" dirty="0" smtClean="0"/>
              <a:t>Explicit and implicit</a:t>
            </a:r>
          </a:p>
          <a:p>
            <a:pPr lvl="2">
              <a:defRPr/>
            </a:pPr>
            <a:r>
              <a:rPr lang="en-US" dirty="0" err="1" smtClean="0"/>
              <a:t>Hymes</a:t>
            </a:r>
            <a:r>
              <a:rPr lang="en-US" dirty="0" smtClean="0"/>
              <a:t>: deepest meanings may not be talked about, so fully taken-for-granted</a:t>
            </a:r>
          </a:p>
          <a:p>
            <a:pPr lvl="1">
              <a:defRPr/>
            </a:pPr>
            <a:r>
              <a:rPr lang="en-US" dirty="0" smtClean="0"/>
              <a:t>Coherent but not too coherent</a:t>
            </a:r>
          </a:p>
          <a:p>
            <a:pPr lvl="1">
              <a:defRPr/>
            </a:pPr>
            <a:r>
              <a:rPr lang="en-US" dirty="0" smtClean="0"/>
              <a:t>Multiple, dynamic, ambiguous</a:t>
            </a:r>
          </a:p>
          <a:p>
            <a:pPr lvl="2">
              <a:defRPr/>
            </a:pPr>
            <a:r>
              <a:rPr lang="en-US" dirty="0" smtClean="0"/>
              <a:t>Briggs: culture = bag of ingredients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Characteristics of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Sustained and engaged </a:t>
            </a:r>
          </a:p>
          <a:p>
            <a:pPr>
              <a:defRPr/>
            </a:pPr>
            <a:r>
              <a:rPr lang="en-US" dirty="0" smtClean="0"/>
              <a:t>Microscopic and holistic</a:t>
            </a:r>
          </a:p>
          <a:p>
            <a:pPr>
              <a:defRPr/>
            </a:pPr>
            <a:r>
              <a:rPr lang="en-US" dirty="0" smtClean="0"/>
              <a:t>Flexible and self-corrective</a:t>
            </a:r>
          </a:p>
          <a:p>
            <a:pPr>
              <a:defRPr/>
            </a:pPr>
            <a:r>
              <a:rPr lang="en-US" dirty="0" smtClean="0"/>
              <a:t>Multiple cultural lenses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3483</TotalTime>
  <Words>2614</Words>
  <Application>Microsoft Macintosh PowerPoint</Application>
  <PresentationFormat>On-screen Show (4:3)</PresentationFormat>
  <Paragraphs>365</Paragraphs>
  <Slides>58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Globe</vt:lpstr>
      <vt:lpstr>Chart</vt:lpstr>
      <vt:lpstr>  Varieties of Ethnographic Methods</vt:lpstr>
      <vt:lpstr>What is ethnography?</vt:lpstr>
      <vt:lpstr>Outline</vt:lpstr>
      <vt:lpstr>Personal history: Why ethnography has been so important to me</vt:lpstr>
      <vt:lpstr>Personal history: Why ethnography has been so important to me (cont)</vt:lpstr>
      <vt:lpstr>Personal history: Why ethnography has been so important to me (cont)</vt:lpstr>
      <vt:lpstr>History of ethnography</vt:lpstr>
      <vt:lpstr>What are ethnographers after?</vt:lpstr>
      <vt:lpstr>Characteristics of Ethnography</vt:lpstr>
      <vt:lpstr>#1 Sustained &amp; engaged</vt:lpstr>
      <vt:lpstr>#1 Sustained &amp; engaged (cont) </vt:lpstr>
      <vt:lpstr>#1 Sustained &amp; Engaged: Examples</vt:lpstr>
      <vt:lpstr>#2 Microscopic &amp; Holistic</vt:lpstr>
      <vt:lpstr>#3 Flexible &amp; Self-Corrective</vt:lpstr>
      <vt:lpstr>#3 Flexible &amp; Self-Corrective (continued)</vt:lpstr>
      <vt:lpstr>#4 Multiple Cultural Lenses</vt:lpstr>
      <vt:lpstr>Many versions of ethnography</vt:lpstr>
      <vt:lpstr>Many versions of ethnographic methods (continued)</vt:lpstr>
      <vt:lpstr>Many versions of ethnographic methods (continued)</vt:lpstr>
      <vt:lpstr>Example #1</vt:lpstr>
      <vt:lpstr>Socialization of Death  </vt:lpstr>
      <vt:lpstr>A tragedy in Centerville</vt:lpstr>
      <vt:lpstr>A tragedy in Centerville (continued)</vt:lpstr>
      <vt:lpstr>A tragedy in Centerville (continued)</vt:lpstr>
      <vt:lpstr>Conclusions of our study: Ex 1</vt:lpstr>
      <vt:lpstr>Conclusions: Ex 1 (continued)</vt:lpstr>
      <vt:lpstr>Conclusions Ex 1 (continued)</vt:lpstr>
      <vt:lpstr>Conclusions Ex 1 (continued)</vt:lpstr>
      <vt:lpstr>Example #2</vt:lpstr>
      <vt:lpstr> Childhood socialization happens through everyday talk</vt:lpstr>
      <vt:lpstr> Socialization via Narrative Practices</vt:lpstr>
      <vt:lpstr>Why Stories of Personal Experience?</vt:lpstr>
      <vt:lpstr>Example of early co-narrated story: Yoyo (2,6) &amp; Grandmother</vt:lpstr>
      <vt:lpstr>Yoyo &amp; Grandmother (continued)</vt:lpstr>
      <vt:lpstr>Yoyo &amp; Grandmother (continued)</vt:lpstr>
      <vt:lpstr>Big Question:</vt:lpstr>
      <vt:lpstr>Why is Recurrence So Important?</vt:lpstr>
      <vt:lpstr>Taipei &amp; “Longwood,” Chicago</vt:lpstr>
      <vt:lpstr>Studying PS in Taipei and Longwood (Chicago)</vt:lpstr>
      <vt:lpstr>  How was PS practiced in Taipei &amp; Longwood at 2,6; 3,0; 3,6; 4,0?   </vt:lpstr>
      <vt:lpstr>Taipei, Taiwan</vt:lpstr>
      <vt:lpstr>Taipei, Taiwan</vt:lpstr>
      <vt:lpstr>Longwood, Chicago</vt:lpstr>
      <vt:lpstr>Longwood, Chicago</vt:lpstr>
      <vt:lpstr> Question 1</vt:lpstr>
      <vt:lpstr>Personal Storytelling: Rates/Hour</vt:lpstr>
      <vt:lpstr>    Question 2  Did PS carry salient interpretive frameworks? </vt:lpstr>
      <vt:lpstr>Didactic: Narrated Transgressions</vt:lpstr>
      <vt:lpstr>Examples of Transgression Stories</vt:lpstr>
      <vt:lpstr>Child-Affirming Framework</vt:lpstr>
      <vt:lpstr>Example of co-narrated story that is child-affirming: Amy (4,0) &amp; Mother</vt:lpstr>
      <vt:lpstr>Amy &amp; Mother (continued)</vt:lpstr>
      <vt:lpstr>Amy and Mother (continued)</vt:lpstr>
      <vt:lpstr>Conclusions Ex 2: How was personal storytelling practiced?</vt:lpstr>
      <vt:lpstr>Conclusions Ex 2: How was personal storytelling practiced? (continued)</vt:lpstr>
      <vt:lpstr>General Conclusions</vt:lpstr>
      <vt:lpstr>General Conclusions</vt:lpstr>
      <vt:lpstr>Thanks to: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Chicago Companion to the Child: Translating Every Which Way</dc:title>
  <dc:creator>peggy miller</dc:creator>
  <cp:lastModifiedBy>Lawrence Hubert</cp:lastModifiedBy>
  <cp:revision>314</cp:revision>
  <cp:lastPrinted>2011-02-24T16:20:31Z</cp:lastPrinted>
  <dcterms:created xsi:type="dcterms:W3CDTF">2010-06-21T15:32:50Z</dcterms:created>
  <dcterms:modified xsi:type="dcterms:W3CDTF">2013-11-14T16:02:21Z</dcterms:modified>
</cp:coreProperties>
</file>