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84"/>
  </p:notesMasterIdLst>
  <p:handoutMasterIdLst>
    <p:handoutMasterId r:id="rId85"/>
  </p:handoutMasterIdLst>
  <p:sldIdLst>
    <p:sldId id="258" r:id="rId2"/>
    <p:sldId id="388" r:id="rId3"/>
    <p:sldId id="449" r:id="rId4"/>
    <p:sldId id="450" r:id="rId5"/>
    <p:sldId id="424" r:id="rId6"/>
    <p:sldId id="425" r:id="rId7"/>
    <p:sldId id="426" r:id="rId8"/>
    <p:sldId id="427" r:id="rId9"/>
    <p:sldId id="428" r:id="rId10"/>
    <p:sldId id="429" r:id="rId11"/>
    <p:sldId id="430" r:id="rId12"/>
    <p:sldId id="411" r:id="rId13"/>
    <p:sldId id="412" r:id="rId14"/>
    <p:sldId id="413" r:id="rId15"/>
    <p:sldId id="296" r:id="rId16"/>
    <p:sldId id="445" r:id="rId17"/>
    <p:sldId id="396" r:id="rId18"/>
    <p:sldId id="456" r:id="rId19"/>
    <p:sldId id="414" r:id="rId20"/>
    <p:sldId id="415" r:id="rId21"/>
    <p:sldId id="416" r:id="rId22"/>
    <p:sldId id="417" r:id="rId23"/>
    <p:sldId id="452" r:id="rId24"/>
    <p:sldId id="453" r:id="rId25"/>
    <p:sldId id="454" r:id="rId26"/>
    <p:sldId id="418" r:id="rId27"/>
    <p:sldId id="455" r:id="rId28"/>
    <p:sldId id="421" r:id="rId29"/>
    <p:sldId id="422" r:id="rId30"/>
    <p:sldId id="423" r:id="rId31"/>
    <p:sldId id="433" r:id="rId32"/>
    <p:sldId id="434" r:id="rId33"/>
    <p:sldId id="435" r:id="rId34"/>
    <p:sldId id="436" r:id="rId35"/>
    <p:sldId id="431" r:id="rId36"/>
    <p:sldId id="432" r:id="rId37"/>
    <p:sldId id="437" r:id="rId38"/>
    <p:sldId id="440" r:id="rId39"/>
    <p:sldId id="441" r:id="rId40"/>
    <p:sldId id="442" r:id="rId41"/>
    <p:sldId id="443" r:id="rId42"/>
    <p:sldId id="334" r:id="rId43"/>
    <p:sldId id="386" r:id="rId44"/>
    <p:sldId id="340" r:id="rId45"/>
    <p:sldId id="339" r:id="rId46"/>
    <p:sldId id="379" r:id="rId47"/>
    <p:sldId id="380" r:id="rId48"/>
    <p:sldId id="312" r:id="rId49"/>
    <p:sldId id="305" r:id="rId50"/>
    <p:sldId id="308" r:id="rId51"/>
    <p:sldId id="307" r:id="rId52"/>
    <p:sldId id="387" r:id="rId53"/>
    <p:sldId id="393" r:id="rId54"/>
    <p:sldId id="394" r:id="rId55"/>
    <p:sldId id="313" r:id="rId56"/>
    <p:sldId id="366" r:id="rId57"/>
    <p:sldId id="322" r:id="rId58"/>
    <p:sldId id="373" r:id="rId59"/>
    <p:sldId id="329" r:id="rId60"/>
    <p:sldId id="382" r:id="rId61"/>
    <p:sldId id="367" r:id="rId62"/>
    <p:sldId id="399" r:id="rId63"/>
    <p:sldId id="410" r:id="rId64"/>
    <p:sldId id="400" r:id="rId65"/>
    <p:sldId id="444" r:id="rId66"/>
    <p:sldId id="457" r:id="rId67"/>
    <p:sldId id="461" r:id="rId68"/>
    <p:sldId id="458" r:id="rId69"/>
    <p:sldId id="459" r:id="rId70"/>
    <p:sldId id="460" r:id="rId71"/>
    <p:sldId id="462" r:id="rId72"/>
    <p:sldId id="463" r:id="rId73"/>
    <p:sldId id="464" r:id="rId74"/>
    <p:sldId id="465" r:id="rId75"/>
    <p:sldId id="466" r:id="rId76"/>
    <p:sldId id="467" r:id="rId77"/>
    <p:sldId id="468" r:id="rId78"/>
    <p:sldId id="469" r:id="rId79"/>
    <p:sldId id="470" r:id="rId80"/>
    <p:sldId id="471" r:id="rId81"/>
    <p:sldId id="472" r:id="rId82"/>
    <p:sldId id="473" r:id="rId83"/>
  </p:sldIdLst>
  <p:sldSz cx="9144000" cy="6858000" type="screen4x3"/>
  <p:notesSz cx="7099300" cy="10234613"/>
  <p:defaultTextStyle>
    <a:defPPr>
      <a:defRPr lang="en-US"/>
    </a:defPPr>
    <a:lvl1pPr algn="l" rtl="0" fontAlgn="base">
      <a:spcBef>
        <a:spcPct val="0"/>
      </a:spcBef>
      <a:spcAft>
        <a:spcPct val="0"/>
      </a:spcAft>
      <a:defRPr kumimoji="1" b="1" kern="1200">
        <a:solidFill>
          <a:schemeClr val="tx1"/>
        </a:solidFill>
        <a:latin typeface="Verdana" pitchFamily="1" charset="0"/>
        <a:ea typeface="新細明體" pitchFamily="1" charset="-120"/>
        <a:cs typeface="+mn-cs"/>
      </a:defRPr>
    </a:lvl1pPr>
    <a:lvl2pPr marL="457200" algn="l" rtl="0" fontAlgn="base">
      <a:spcBef>
        <a:spcPct val="0"/>
      </a:spcBef>
      <a:spcAft>
        <a:spcPct val="0"/>
      </a:spcAft>
      <a:defRPr kumimoji="1" b="1" kern="1200">
        <a:solidFill>
          <a:schemeClr val="tx1"/>
        </a:solidFill>
        <a:latin typeface="Verdana" pitchFamily="1" charset="0"/>
        <a:ea typeface="新細明體" pitchFamily="1" charset="-120"/>
        <a:cs typeface="+mn-cs"/>
      </a:defRPr>
    </a:lvl2pPr>
    <a:lvl3pPr marL="914400" algn="l" rtl="0" fontAlgn="base">
      <a:spcBef>
        <a:spcPct val="0"/>
      </a:spcBef>
      <a:spcAft>
        <a:spcPct val="0"/>
      </a:spcAft>
      <a:defRPr kumimoji="1" b="1" kern="1200">
        <a:solidFill>
          <a:schemeClr val="tx1"/>
        </a:solidFill>
        <a:latin typeface="Verdana" pitchFamily="1" charset="0"/>
        <a:ea typeface="新細明體" pitchFamily="1" charset="-120"/>
        <a:cs typeface="+mn-cs"/>
      </a:defRPr>
    </a:lvl3pPr>
    <a:lvl4pPr marL="1371600" algn="l" rtl="0" fontAlgn="base">
      <a:spcBef>
        <a:spcPct val="0"/>
      </a:spcBef>
      <a:spcAft>
        <a:spcPct val="0"/>
      </a:spcAft>
      <a:defRPr kumimoji="1" b="1" kern="1200">
        <a:solidFill>
          <a:schemeClr val="tx1"/>
        </a:solidFill>
        <a:latin typeface="Verdana" pitchFamily="1" charset="0"/>
        <a:ea typeface="新細明體" pitchFamily="1" charset="-120"/>
        <a:cs typeface="+mn-cs"/>
      </a:defRPr>
    </a:lvl4pPr>
    <a:lvl5pPr marL="1828800" algn="l" rtl="0" fontAlgn="base">
      <a:spcBef>
        <a:spcPct val="0"/>
      </a:spcBef>
      <a:spcAft>
        <a:spcPct val="0"/>
      </a:spcAft>
      <a:defRPr kumimoji="1" b="1" kern="1200">
        <a:solidFill>
          <a:schemeClr val="tx1"/>
        </a:solidFill>
        <a:latin typeface="Verdana" pitchFamily="1" charset="0"/>
        <a:ea typeface="新細明體" pitchFamily="1" charset="-120"/>
        <a:cs typeface="+mn-cs"/>
      </a:defRPr>
    </a:lvl5pPr>
    <a:lvl6pPr marL="2286000" algn="l" defTabSz="914400" rtl="0" eaLnBrk="1" latinLnBrk="0" hangingPunct="1">
      <a:defRPr kumimoji="1" b="1" kern="1200">
        <a:solidFill>
          <a:schemeClr val="tx1"/>
        </a:solidFill>
        <a:latin typeface="Verdana" pitchFamily="1" charset="0"/>
        <a:ea typeface="新細明體" pitchFamily="1" charset="-120"/>
        <a:cs typeface="+mn-cs"/>
      </a:defRPr>
    </a:lvl6pPr>
    <a:lvl7pPr marL="2743200" algn="l" defTabSz="914400" rtl="0" eaLnBrk="1" latinLnBrk="0" hangingPunct="1">
      <a:defRPr kumimoji="1" b="1" kern="1200">
        <a:solidFill>
          <a:schemeClr val="tx1"/>
        </a:solidFill>
        <a:latin typeface="Verdana" pitchFamily="1" charset="0"/>
        <a:ea typeface="新細明體" pitchFamily="1" charset="-120"/>
        <a:cs typeface="+mn-cs"/>
      </a:defRPr>
    </a:lvl7pPr>
    <a:lvl8pPr marL="3200400" algn="l" defTabSz="914400" rtl="0" eaLnBrk="1" latinLnBrk="0" hangingPunct="1">
      <a:defRPr kumimoji="1" b="1" kern="1200">
        <a:solidFill>
          <a:schemeClr val="tx1"/>
        </a:solidFill>
        <a:latin typeface="Verdana" pitchFamily="1" charset="0"/>
        <a:ea typeface="新細明體" pitchFamily="1" charset="-120"/>
        <a:cs typeface="+mn-cs"/>
      </a:defRPr>
    </a:lvl8pPr>
    <a:lvl9pPr marL="3657600" algn="l" defTabSz="914400" rtl="0" eaLnBrk="1" latinLnBrk="0" hangingPunct="1">
      <a:defRPr kumimoji="1" b="1" kern="1200">
        <a:solidFill>
          <a:schemeClr val="tx1"/>
        </a:solidFill>
        <a:latin typeface="Verdana" pitchFamily="1" charset="0"/>
        <a:ea typeface="新細明體" pitchFamily="1"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a:srgbClr val="FB0B05"/>
    <a:srgbClr val="FFFF00"/>
    <a:srgbClr val="66FF33"/>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58"/>
    </p:cViewPr>
  </p:sorterViewPr>
  <p:notesViewPr>
    <p:cSldViewPr>
      <p:cViewPr varScale="1">
        <p:scale>
          <a:sx n="62" d="100"/>
          <a:sy n="62" d="100"/>
        </p:scale>
        <p:origin x="-2922" y="-96"/>
      </p:cViewPr>
      <p:guideLst>
        <p:guide orient="horz" pos="3223"/>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kumimoji="0" sz="1300" b="0">
                <a:latin typeface="Times" pitchFamily="1" charset="0"/>
                <a:ea typeface="新細明體" pitchFamily="18" charset="-120"/>
                <a:cs typeface="+mn-cs"/>
              </a:defRPr>
            </a:lvl1pPr>
          </a:lstStyle>
          <a:p>
            <a:pPr>
              <a:defRPr/>
            </a:pPr>
            <a:endParaRPr lang="en-US" altLang="zh-TW"/>
          </a:p>
        </p:txBody>
      </p:sp>
      <p:sp>
        <p:nvSpPr>
          <p:cNvPr id="5939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kumimoji="0" sz="1300" b="0">
                <a:latin typeface="Times" pitchFamily="1" charset="0"/>
                <a:ea typeface="新細明體" pitchFamily="18" charset="-120"/>
                <a:cs typeface="+mn-cs"/>
              </a:defRPr>
            </a:lvl1pPr>
          </a:lstStyle>
          <a:p>
            <a:pPr>
              <a:defRPr/>
            </a:pPr>
            <a:endParaRPr lang="en-US" altLang="zh-TW"/>
          </a:p>
        </p:txBody>
      </p:sp>
      <p:sp>
        <p:nvSpPr>
          <p:cNvPr id="5939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kumimoji="0" sz="1300" b="0">
                <a:latin typeface="Times" pitchFamily="1" charset="0"/>
                <a:ea typeface="新細明體" pitchFamily="18" charset="-120"/>
                <a:cs typeface="+mn-cs"/>
              </a:defRPr>
            </a:lvl1pPr>
          </a:lstStyle>
          <a:p>
            <a:pPr>
              <a:defRPr/>
            </a:pPr>
            <a:endParaRPr lang="en-US" altLang="zh-TW"/>
          </a:p>
        </p:txBody>
      </p:sp>
      <p:sp>
        <p:nvSpPr>
          <p:cNvPr id="5939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kumimoji="0" sz="1300" b="0">
                <a:latin typeface="Times" charset="0"/>
                <a:ea typeface="新細明體" charset="-120"/>
              </a:defRPr>
            </a:lvl1pPr>
          </a:lstStyle>
          <a:p>
            <a:pPr>
              <a:defRPr/>
            </a:pPr>
            <a:fld id="{BA8FE160-41AD-4F20-8BF7-D26513CA233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kumimoji="0" sz="1300" b="0">
                <a:latin typeface="Times" pitchFamily="1" charset="0"/>
                <a:ea typeface="新細明體" pitchFamily="18" charset="-120"/>
                <a:cs typeface="+mn-cs"/>
              </a:defRPr>
            </a:lvl1pPr>
          </a:lstStyle>
          <a:p>
            <a:pPr>
              <a:defRPr/>
            </a:pPr>
            <a:endParaRPr lang="en-US" altLang="zh-TW"/>
          </a:p>
        </p:txBody>
      </p:sp>
      <p:sp>
        <p:nvSpPr>
          <p:cNvPr id="6246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kumimoji="0" sz="1300" b="0">
                <a:latin typeface="Times" pitchFamily="1" charset="0"/>
                <a:ea typeface="新細明體" pitchFamily="18" charset="-120"/>
                <a:cs typeface="+mn-cs"/>
              </a:defRPr>
            </a:lvl1pPr>
          </a:lstStyle>
          <a:p>
            <a:pPr>
              <a:defRPr/>
            </a:pPr>
            <a:endParaRPr lang="en-US" altLang="zh-TW"/>
          </a:p>
        </p:txBody>
      </p:sp>
      <p:sp>
        <p:nvSpPr>
          <p:cNvPr id="6861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247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kumimoji="0" sz="1300" b="0">
                <a:latin typeface="Times" pitchFamily="1" charset="0"/>
                <a:ea typeface="新細明體" pitchFamily="18" charset="-120"/>
                <a:cs typeface="+mn-cs"/>
              </a:defRPr>
            </a:lvl1pPr>
          </a:lstStyle>
          <a:p>
            <a:pPr>
              <a:defRPr/>
            </a:pPr>
            <a:endParaRPr lang="en-US" altLang="zh-TW"/>
          </a:p>
        </p:txBody>
      </p:sp>
      <p:sp>
        <p:nvSpPr>
          <p:cNvPr id="6247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kumimoji="0" sz="1300" b="0">
                <a:latin typeface="Times" charset="0"/>
                <a:ea typeface="新細明體" charset="-120"/>
              </a:defRPr>
            </a:lvl1pPr>
          </a:lstStyle>
          <a:p>
            <a:pPr>
              <a:defRPr/>
            </a:pPr>
            <a:fld id="{51223BD0-0AEC-4947-AE47-1BF801A1BB7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pitchFamily="1" charset="0"/>
        <a:ea typeface="新細明體" pitchFamily="18" charset="-120"/>
        <a:cs typeface="新細明體" charset="-120"/>
      </a:defRPr>
    </a:lvl1pPr>
    <a:lvl2pPr marL="457200" algn="l" rtl="0" eaLnBrk="0" fontAlgn="base" hangingPunct="0">
      <a:spcBef>
        <a:spcPct val="30000"/>
      </a:spcBef>
      <a:spcAft>
        <a:spcPct val="0"/>
      </a:spcAft>
      <a:defRPr kumimoji="1" sz="1200" kern="1200">
        <a:solidFill>
          <a:schemeClr val="tx1"/>
        </a:solidFill>
        <a:latin typeface="Times" pitchFamily="1" charset="0"/>
        <a:ea typeface="新細明體" pitchFamily="18" charset="-120"/>
        <a:cs typeface="新細明體" charset="-120"/>
      </a:defRPr>
    </a:lvl2pPr>
    <a:lvl3pPr marL="914400" algn="l" rtl="0" eaLnBrk="0" fontAlgn="base" hangingPunct="0">
      <a:spcBef>
        <a:spcPct val="30000"/>
      </a:spcBef>
      <a:spcAft>
        <a:spcPct val="0"/>
      </a:spcAft>
      <a:defRPr kumimoji="1" sz="1200" kern="1200">
        <a:solidFill>
          <a:schemeClr val="tx1"/>
        </a:solidFill>
        <a:latin typeface="Times" pitchFamily="1" charset="0"/>
        <a:ea typeface="新細明體" pitchFamily="18" charset="-120"/>
        <a:cs typeface="新細明體" charset="-120"/>
      </a:defRPr>
    </a:lvl3pPr>
    <a:lvl4pPr marL="1371600" algn="l" rtl="0" eaLnBrk="0" fontAlgn="base" hangingPunct="0">
      <a:spcBef>
        <a:spcPct val="30000"/>
      </a:spcBef>
      <a:spcAft>
        <a:spcPct val="0"/>
      </a:spcAft>
      <a:defRPr kumimoji="1" sz="1200" kern="1200">
        <a:solidFill>
          <a:schemeClr val="tx1"/>
        </a:solidFill>
        <a:latin typeface="Times" pitchFamily="1" charset="0"/>
        <a:ea typeface="新細明體" pitchFamily="18" charset="-120"/>
        <a:cs typeface="新細明體" charset="-120"/>
      </a:defRPr>
    </a:lvl4pPr>
    <a:lvl5pPr marL="1828800" algn="l" rtl="0" eaLnBrk="0" fontAlgn="base" hangingPunct="0">
      <a:spcBef>
        <a:spcPct val="30000"/>
      </a:spcBef>
      <a:spcAft>
        <a:spcPct val="0"/>
      </a:spcAft>
      <a:defRPr kumimoji="1" sz="1200" kern="1200">
        <a:solidFill>
          <a:schemeClr val="tx1"/>
        </a:solidFill>
        <a:latin typeface="Times" pitchFamily="1" charset="0"/>
        <a:ea typeface="新細明體" pitchFamily="18" charset="-120"/>
        <a:cs typeface="新細明體" charset="-12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kagyuoffice.org/dharmacenters.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1B4E20-9F74-4E32-8FA0-7416DD3F81F3}" type="slidenum">
              <a:rPr lang="en-US" altLang="zh-TW" smtClean="0">
                <a:ea typeface="新細明體" pitchFamily="1" charset="-120"/>
              </a:rPr>
              <a:pPr/>
              <a:t>1</a:t>
            </a:fld>
            <a:endParaRPr lang="en-US" altLang="zh-TW" smtClean="0">
              <a:ea typeface="新細明體" pitchFamily="1" charset="-120"/>
            </a:endParaRPr>
          </a:p>
        </p:txBody>
      </p:sp>
      <p:sp>
        <p:nvSpPr>
          <p:cNvPr id="69635" name="Rectangle 2"/>
          <p:cNvSpPr>
            <a:spLocks noGrp="1" noRot="1" noChangeAspect="1" noChangeArrowheads="1" noTextEdit="1"/>
          </p:cNvSpPr>
          <p:nvPr>
            <p:ph type="sldImg"/>
          </p:nvPr>
        </p:nvSpPr>
        <p:spPr>
          <a:xfrm>
            <a:off x="992188" y="768350"/>
            <a:ext cx="5114925" cy="3836988"/>
          </a:xfrm>
          <a:ln/>
        </p:spPr>
      </p:sp>
      <p:sp>
        <p:nvSpPr>
          <p:cNvPr id="69636" name="Rectangle 3"/>
          <p:cNvSpPr>
            <a:spLocks noGrp="1" noChangeArrowheads="1"/>
          </p:cNvSpPr>
          <p:nvPr>
            <p:ph type="body" idx="1"/>
          </p:nvPr>
        </p:nvSpPr>
        <p:spPr>
          <a:noFill/>
          <a:ln/>
        </p:spPr>
        <p:txBody>
          <a:bodyPr/>
          <a:lstStyle/>
          <a:p>
            <a:pPr eaLnBrk="1" hangingPunct="1"/>
            <a:endParaRPr lang="zh-TW" altLang="en-US" smtClean="0">
              <a:latin typeface="Times" charset="0"/>
              <a:ea typeface="新細明體" pitchFamily="1"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4214531-FE45-47A7-9C97-62090B4C0E31}" type="slidenum">
              <a:rPr lang="en-US" altLang="zh-TW" smtClean="0">
                <a:ea typeface="新細明體" pitchFamily="1" charset="-120"/>
              </a:rPr>
              <a:pPr/>
              <a:t>15</a:t>
            </a:fld>
            <a:endParaRPr lang="en-US" altLang="zh-TW" smtClean="0">
              <a:ea typeface="新細明體" pitchFamily="1" charset="-120"/>
            </a:endParaRPr>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noFill/>
          <a:ln/>
        </p:spPr>
        <p:txBody>
          <a:bodyPr/>
          <a:lstStyle/>
          <a:p>
            <a:pPr eaLnBrk="1" hangingPunct="1"/>
            <a:r>
              <a:rPr lang="en-US" altLang="zh-TW" b="1" i="1" smtClean="0">
                <a:solidFill>
                  <a:schemeClr val="folHlink"/>
                </a:solidFill>
                <a:latin typeface="Times" charset="0"/>
                <a:ea typeface="新細明體" pitchFamily="1" charset="-120"/>
              </a:rPr>
              <a:t>Sapir, Vygotsky, Bourdieu</a:t>
            </a:r>
          </a:p>
          <a:p>
            <a:pPr eaLnBrk="1" hangingPunct="1"/>
            <a:endParaRPr lang="en-US" altLang="zh-TW" b="1" i="1" smtClean="0">
              <a:solidFill>
                <a:schemeClr val="folHlink"/>
              </a:solidFill>
              <a:latin typeface="Times" charset="0"/>
              <a:ea typeface="新細明體" pitchFamily="1" charset="-120"/>
            </a:endParaRPr>
          </a:p>
          <a:p>
            <a:pPr eaLnBrk="1" hangingPunct="1"/>
            <a:r>
              <a:rPr lang="en-US" altLang="zh-TW" b="1" i="1" smtClean="0">
                <a:solidFill>
                  <a:schemeClr val="folHlink"/>
                </a:solidFill>
                <a:latin typeface="Times" charset="0"/>
                <a:ea typeface="新細明體" pitchFamily="1" charset="-120"/>
              </a:rPr>
              <a:t>Language socialization, cultural psychology</a:t>
            </a:r>
          </a:p>
          <a:p>
            <a:pPr eaLnBrk="1" hangingPunct="1"/>
            <a:endParaRPr lang="en-US" altLang="zh-TW" sz="600" smtClean="0">
              <a:latin typeface="Times" charset="0"/>
              <a:ea typeface="新細明體" pitchFamily="1" charset="-120"/>
            </a:endParaRPr>
          </a:p>
          <a:p>
            <a:pPr eaLnBrk="1" hangingPunct="1"/>
            <a:r>
              <a:rPr lang="en-US" altLang="zh-TW" b="1" i="1" smtClean="0">
                <a:solidFill>
                  <a:schemeClr val="folHlink"/>
                </a:solidFill>
                <a:latin typeface="Times" charset="0"/>
                <a:ea typeface="新細明體" pitchFamily="1" charset="-120"/>
              </a:rPr>
              <a:t>Key to socialization: everyday talk/discursive practices</a:t>
            </a:r>
          </a:p>
          <a:p>
            <a:pPr eaLnBrk="1" hangingPunct="1"/>
            <a:endParaRPr lang="zh-TW" altLang="en-US" smtClean="0">
              <a:latin typeface="Times" charset="0"/>
              <a:ea typeface="新細明體" pitchFamily="1"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eaLnBrk="0" hangingPunct="0"/>
            <a:fld id="{EAD6AB3D-6C14-4073-9521-96601E254ECB}" type="slidenum">
              <a:rPr kumimoji="0" lang="en-US" altLang="zh-TW" sz="1300" b="0">
                <a:latin typeface="Times" charset="0"/>
              </a:rPr>
              <a:pPr algn="r" defTabSz="990600" eaLnBrk="0" hangingPunct="0"/>
              <a:t>17</a:t>
            </a:fld>
            <a:endParaRPr kumimoji="0" lang="en-US" altLang="zh-TW" sz="1300" b="0">
              <a:latin typeface="Times" charset="0"/>
            </a:endParaRPr>
          </a:p>
        </p:txBody>
      </p:sp>
      <p:sp>
        <p:nvSpPr>
          <p:cNvPr id="71683" name="Rectangle 2"/>
          <p:cNvSpPr>
            <a:spLocks noGrp="1" noRot="1" noChangeAspect="1" noChangeArrowheads="1" noTextEdit="1"/>
          </p:cNvSpPr>
          <p:nvPr>
            <p:ph type="sldImg"/>
          </p:nvPr>
        </p:nvSpPr>
        <p:spPr>
          <a:xfrm>
            <a:off x="992188" y="768350"/>
            <a:ext cx="5114925" cy="3836988"/>
          </a:xfrm>
          <a:ln/>
        </p:spPr>
      </p:sp>
      <p:sp>
        <p:nvSpPr>
          <p:cNvPr id="71684" name="Rectangle 3"/>
          <p:cNvSpPr>
            <a:spLocks noGrp="1" noChangeArrowheads="1"/>
          </p:cNvSpPr>
          <p:nvPr>
            <p:ph type="body" idx="1"/>
          </p:nvPr>
        </p:nvSpPr>
        <p:spPr>
          <a:noFill/>
          <a:ln/>
        </p:spPr>
        <p:txBody>
          <a:bodyPr/>
          <a:lstStyle/>
          <a:p>
            <a:pPr eaLnBrk="1" hangingPunct="1"/>
            <a:r>
              <a:rPr lang="en-US" altLang="zh-TW" b="1" i="1" smtClean="0">
                <a:solidFill>
                  <a:schemeClr val="folHlink"/>
                </a:solidFill>
                <a:latin typeface="Times" charset="0"/>
                <a:ea typeface="新細明體" pitchFamily="1" charset="-120"/>
              </a:rPr>
              <a:t>Sapir, Vygotsky, Bourdieu</a:t>
            </a:r>
          </a:p>
          <a:p>
            <a:pPr eaLnBrk="1" hangingPunct="1"/>
            <a:endParaRPr lang="en-US" altLang="zh-TW" b="1" i="1" smtClean="0">
              <a:solidFill>
                <a:schemeClr val="folHlink"/>
              </a:solidFill>
              <a:latin typeface="Times" charset="0"/>
              <a:ea typeface="新細明體" pitchFamily="1" charset="-120"/>
            </a:endParaRPr>
          </a:p>
          <a:p>
            <a:pPr eaLnBrk="1" hangingPunct="1"/>
            <a:r>
              <a:rPr lang="en-US" altLang="zh-TW" b="1" i="1" smtClean="0">
                <a:solidFill>
                  <a:schemeClr val="folHlink"/>
                </a:solidFill>
                <a:latin typeface="Times" charset="0"/>
                <a:ea typeface="新細明體" pitchFamily="1" charset="-120"/>
              </a:rPr>
              <a:t>Language socialization, cultural psychology</a:t>
            </a:r>
          </a:p>
          <a:p>
            <a:pPr eaLnBrk="1" hangingPunct="1"/>
            <a:endParaRPr lang="en-US" altLang="zh-TW" sz="600" smtClean="0">
              <a:latin typeface="Times" charset="0"/>
              <a:ea typeface="新細明體" pitchFamily="1" charset="-120"/>
            </a:endParaRPr>
          </a:p>
          <a:p>
            <a:pPr eaLnBrk="1" hangingPunct="1"/>
            <a:r>
              <a:rPr lang="en-US" altLang="zh-TW" b="1" i="1" smtClean="0">
                <a:solidFill>
                  <a:schemeClr val="folHlink"/>
                </a:solidFill>
                <a:latin typeface="Times" charset="0"/>
                <a:ea typeface="新細明體" pitchFamily="1" charset="-120"/>
              </a:rPr>
              <a:t>Key to socialization: everyday talk/discursive practices</a:t>
            </a:r>
          </a:p>
          <a:p>
            <a:pPr eaLnBrk="1" hangingPunct="1"/>
            <a:endParaRPr lang="zh-TW" altLang="en-US" smtClean="0">
              <a:latin typeface="Times" charset="0"/>
              <a:ea typeface="新細明體" pitchFamily="1"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51C4CBC-B60A-4CB0-9895-8C541B7FD4C2}" type="slidenum">
              <a:rPr lang="en-US" altLang="zh-TW" smtClean="0">
                <a:ea typeface="新細明體" pitchFamily="1" charset="-120"/>
              </a:rPr>
              <a:pPr/>
              <a:t>42</a:t>
            </a:fld>
            <a:endParaRPr lang="en-US" altLang="zh-TW" smtClean="0">
              <a:ea typeface="新細明體" pitchFamily="1" charset="-120"/>
            </a:endParaRPr>
          </a:p>
        </p:txBody>
      </p:sp>
      <p:sp>
        <p:nvSpPr>
          <p:cNvPr id="72707" name="Rectangle 2"/>
          <p:cNvSpPr>
            <a:spLocks noGrp="1" noRot="1" noChangeAspect="1" noChangeArrowheads="1" noTextEdit="1"/>
          </p:cNvSpPr>
          <p:nvPr>
            <p:ph type="sldImg"/>
          </p:nvPr>
        </p:nvSpPr>
        <p:spPr>
          <a:xfrm>
            <a:off x="992188" y="768350"/>
            <a:ext cx="5114925" cy="3836988"/>
          </a:xfrm>
          <a:ln/>
        </p:spPr>
      </p:sp>
      <p:sp>
        <p:nvSpPr>
          <p:cNvPr id="72708" name="Rectangle 3"/>
          <p:cNvSpPr>
            <a:spLocks noGrp="1" noChangeArrowheads="1"/>
          </p:cNvSpPr>
          <p:nvPr>
            <p:ph type="body" idx="1"/>
          </p:nvPr>
        </p:nvSpPr>
        <p:spPr>
          <a:noFill/>
          <a:ln/>
        </p:spPr>
        <p:txBody>
          <a:bodyPr/>
          <a:lstStyle/>
          <a:p>
            <a:pPr eaLnBrk="1" hangingPunct="1"/>
            <a:r>
              <a:rPr lang="en-US" altLang="zh-TW" smtClean="0">
                <a:latin typeface="Times" charset="0"/>
                <a:ea typeface="新細明體" pitchFamily="1" charset="-120"/>
                <a:hlinkClick r:id="rId3"/>
              </a:rPr>
              <a:t>http://www.kagyuoffice.org/dharmacenters.html</a:t>
            </a:r>
            <a:r>
              <a:rPr lang="en-US" altLang="zh-TW" smtClean="0">
                <a:latin typeface="Times" charset="0"/>
                <a:ea typeface="新細明體" pitchFamily="1" charset="-120"/>
              </a:rPr>
              <a:t> </a:t>
            </a:r>
            <a:endParaRPr lang="zh-TW" altLang="en-US" smtClean="0">
              <a:latin typeface="Times" charset="0"/>
              <a:ea typeface="新細明體" pitchFamily="1"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992188" y="768350"/>
            <a:ext cx="5114925" cy="3836988"/>
          </a:xfrm>
          <a:ln/>
        </p:spPr>
      </p:sp>
      <p:sp>
        <p:nvSpPr>
          <p:cNvPr id="73731" name="Notes Placeholder 2"/>
          <p:cNvSpPr>
            <a:spLocks noGrp="1"/>
          </p:cNvSpPr>
          <p:nvPr>
            <p:ph type="body" idx="1"/>
          </p:nvPr>
        </p:nvSpPr>
        <p:spPr>
          <a:noFill/>
          <a:ln/>
        </p:spPr>
        <p:txBody>
          <a:bodyPr/>
          <a:lstStyle/>
          <a:p>
            <a:endParaRPr lang="en-US" smtClean="0">
              <a:latin typeface="Times" charset="0"/>
              <a:ea typeface="新細明體" pitchFamily="1" charset="-120"/>
            </a:endParaRPr>
          </a:p>
        </p:txBody>
      </p:sp>
      <p:sp>
        <p:nvSpPr>
          <p:cNvPr id="73732" name="Slide Number Placeholder 3"/>
          <p:cNvSpPr>
            <a:spLocks noGrp="1"/>
          </p:cNvSpPr>
          <p:nvPr>
            <p:ph type="sldNum" sz="quarter" idx="5"/>
          </p:nvPr>
        </p:nvSpPr>
        <p:spPr>
          <a:noFill/>
        </p:spPr>
        <p:txBody>
          <a:bodyPr/>
          <a:lstStyle/>
          <a:p>
            <a:fld id="{6DAD6A72-E9DC-42EC-9D81-85DC0D2D8951}" type="slidenum">
              <a:rPr lang="en-US" altLang="zh-TW" smtClean="0">
                <a:ea typeface="新細明體" pitchFamily="1" charset="-120"/>
              </a:rPr>
              <a:pPr/>
              <a:t>49</a:t>
            </a:fld>
            <a:endParaRPr lang="en-US" altLang="zh-TW" smtClean="0">
              <a:ea typeface="新細明體" pitchFamily="1"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D27C1A7-F3FE-444A-A2D2-F8388A5EFD08}" type="slidenum">
              <a:rPr lang="en-US" altLang="zh-TW" smtClean="0">
                <a:ea typeface="新細明體" pitchFamily="1" charset="-120"/>
              </a:rPr>
              <a:pPr/>
              <a:t>50</a:t>
            </a:fld>
            <a:endParaRPr lang="en-US" altLang="zh-TW" smtClean="0">
              <a:ea typeface="新細明體" pitchFamily="1" charset="-120"/>
            </a:endParaRPr>
          </a:p>
        </p:txBody>
      </p:sp>
      <p:sp>
        <p:nvSpPr>
          <p:cNvPr id="74755" name="Rectangle 2"/>
          <p:cNvSpPr>
            <a:spLocks noGrp="1" noRot="1" noChangeAspect="1" noChangeArrowheads="1" noTextEdit="1"/>
          </p:cNvSpPr>
          <p:nvPr>
            <p:ph type="sldImg"/>
          </p:nvPr>
        </p:nvSpPr>
        <p:spPr>
          <a:xfrm>
            <a:off x="992188" y="768350"/>
            <a:ext cx="5114925" cy="3836988"/>
          </a:xfrm>
          <a:ln/>
        </p:spPr>
      </p:sp>
      <p:sp>
        <p:nvSpPr>
          <p:cNvPr id="74756" name="Rectangle 3"/>
          <p:cNvSpPr>
            <a:spLocks noGrp="1" noChangeArrowheads="1"/>
          </p:cNvSpPr>
          <p:nvPr>
            <p:ph type="body" idx="1"/>
          </p:nvPr>
        </p:nvSpPr>
        <p:spPr>
          <a:noFill/>
          <a:ln/>
        </p:spPr>
        <p:txBody>
          <a:bodyPr/>
          <a:lstStyle/>
          <a:p>
            <a:pPr eaLnBrk="1" hangingPunct="1"/>
            <a:r>
              <a:rPr lang="en-US" altLang="zh-TW" sz="1400" smtClean="0">
                <a:latin typeface="Times" charset="0"/>
                <a:ea typeface="新細明體" pitchFamily="1" charset="-120"/>
              </a:rPr>
              <a:t>Didactic in Taipei, affirming in Longwood</a:t>
            </a:r>
          </a:p>
          <a:p>
            <a:pPr eaLnBrk="1" hangingPunct="1"/>
            <a:endParaRPr lang="en-US" altLang="zh-TW" sz="1400" smtClean="0">
              <a:latin typeface="Times" charset="0"/>
              <a:ea typeface="新細明體" pitchFamily="1" charset="-120"/>
            </a:endParaRPr>
          </a:p>
          <a:p>
            <a:pPr eaLnBrk="1" hangingPunct="1"/>
            <a:r>
              <a:rPr lang="en-US" altLang="zh-TW" sz="1400" smtClean="0">
                <a:latin typeface="Times" charset="0"/>
                <a:ea typeface="新細明體" pitchFamily="1" charset="-120"/>
              </a:rPr>
              <a:t>Content, function, structure</a:t>
            </a:r>
          </a:p>
          <a:p>
            <a:pPr eaLnBrk="1" hangingPunct="1"/>
            <a:endParaRPr lang="zh-TW" altLang="en-US" smtClean="0">
              <a:latin typeface="Times" charset="0"/>
              <a:ea typeface="新細明體" pitchFamily="1"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A1A3B19-E5B0-478B-ACF0-DE709849F720}" type="slidenum">
              <a:rPr lang="en-US" altLang="zh-TW" smtClean="0">
                <a:ea typeface="新細明體" pitchFamily="1" charset="-120"/>
              </a:rPr>
              <a:pPr/>
              <a:t>55</a:t>
            </a:fld>
            <a:endParaRPr lang="en-US" altLang="zh-TW" smtClean="0">
              <a:ea typeface="新細明體" pitchFamily="1" charset="-120"/>
            </a:endParaRPr>
          </a:p>
        </p:txBody>
      </p:sp>
      <p:sp>
        <p:nvSpPr>
          <p:cNvPr id="75779" name="Rectangle 2"/>
          <p:cNvSpPr>
            <a:spLocks noGrp="1" noRot="1" noChangeAspect="1" noChangeArrowheads="1" noTextEdit="1"/>
          </p:cNvSpPr>
          <p:nvPr>
            <p:ph type="sldImg"/>
          </p:nvPr>
        </p:nvSpPr>
        <p:spPr>
          <a:xfrm>
            <a:off x="992188" y="768350"/>
            <a:ext cx="5114925" cy="3836988"/>
          </a:xfrm>
          <a:ln/>
        </p:spPr>
      </p:sp>
      <p:sp>
        <p:nvSpPr>
          <p:cNvPr id="75780" name="Rectangle 3"/>
          <p:cNvSpPr>
            <a:spLocks noGrp="1" noChangeArrowheads="1"/>
          </p:cNvSpPr>
          <p:nvPr>
            <p:ph type="body" idx="1"/>
          </p:nvPr>
        </p:nvSpPr>
        <p:spPr>
          <a:noFill/>
          <a:ln/>
        </p:spPr>
        <p:txBody>
          <a:bodyPr/>
          <a:lstStyle/>
          <a:p>
            <a:pPr eaLnBrk="1" hangingPunct="1"/>
            <a:r>
              <a:rPr lang="en-US" altLang="zh-TW" smtClean="0">
                <a:solidFill>
                  <a:schemeClr val="folHlink"/>
                </a:solidFill>
                <a:latin typeface="Times" charset="0"/>
                <a:ea typeface="新細明體" pitchFamily="1" charset="-120"/>
              </a:rPr>
              <a:t>How is personal storytelling practiced?</a:t>
            </a:r>
          </a:p>
          <a:p>
            <a:pPr eaLnBrk="1" hangingPunct="1"/>
            <a:r>
              <a:rPr lang="en-US" altLang="zh-TW" smtClean="0">
                <a:solidFill>
                  <a:schemeClr val="folHlink"/>
                </a:solidFill>
                <a:latin typeface="Times" charset="0"/>
                <a:ea typeface="新細明體" pitchFamily="1" charset="-120"/>
              </a:rPr>
              <a:t>How do parents and YOUNG CHILDREN participate?</a:t>
            </a:r>
          </a:p>
          <a:p>
            <a:pPr eaLnBrk="1" hangingPunct="1"/>
            <a:r>
              <a:rPr lang="en-US" altLang="zh-TW" smtClean="0">
                <a:solidFill>
                  <a:schemeClr val="folHlink"/>
                </a:solidFill>
                <a:latin typeface="Times" charset="0"/>
                <a:ea typeface="新細明體" pitchFamily="1" charset="-120"/>
              </a:rPr>
              <a:t>How does their participation change over time?</a:t>
            </a:r>
          </a:p>
          <a:p>
            <a:pPr eaLnBrk="1" hangingPunct="1"/>
            <a:endParaRPr lang="zh-TW" altLang="en-US" smtClean="0">
              <a:latin typeface="Times" charset="0"/>
              <a:ea typeface="新細明體" pitchFamily="1"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992188" y="768350"/>
            <a:ext cx="5114925" cy="3836988"/>
          </a:xfrm>
          <a:ln/>
        </p:spPr>
      </p:sp>
      <p:sp>
        <p:nvSpPr>
          <p:cNvPr id="76803" name="Notes Placeholder 2"/>
          <p:cNvSpPr>
            <a:spLocks noGrp="1"/>
          </p:cNvSpPr>
          <p:nvPr>
            <p:ph type="body" idx="1"/>
          </p:nvPr>
        </p:nvSpPr>
        <p:spPr>
          <a:noFill/>
          <a:ln/>
        </p:spPr>
        <p:txBody>
          <a:bodyPr/>
          <a:lstStyle/>
          <a:p>
            <a:endParaRPr lang="en-US" smtClean="0">
              <a:latin typeface="Times" charset="0"/>
              <a:ea typeface="新細明體" pitchFamily="1" charset="-120"/>
            </a:endParaRPr>
          </a:p>
        </p:txBody>
      </p:sp>
      <p:sp>
        <p:nvSpPr>
          <p:cNvPr id="76804" name="Slide Number Placeholder 3"/>
          <p:cNvSpPr>
            <a:spLocks noGrp="1"/>
          </p:cNvSpPr>
          <p:nvPr>
            <p:ph type="sldNum" sz="quarter" idx="5"/>
          </p:nvPr>
        </p:nvSpPr>
        <p:spPr>
          <a:noFill/>
        </p:spPr>
        <p:txBody>
          <a:bodyPr/>
          <a:lstStyle/>
          <a:p>
            <a:fld id="{7D418D86-0A6F-4B67-8222-C7CFCE70E782}" type="slidenum">
              <a:rPr lang="en-US" altLang="zh-TW" smtClean="0">
                <a:ea typeface="新細明體" pitchFamily="1" charset="-120"/>
              </a:rPr>
              <a:pPr/>
              <a:t>56</a:t>
            </a:fld>
            <a:endParaRPr lang="en-US" altLang="zh-TW" smtClean="0">
              <a:ea typeface="新細明體" pitchFamily="1"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34BF6E2-B877-4695-827C-5E8C16BB6339}" type="slidenum">
              <a:rPr lang="en-US" altLang="zh-TW" smtClean="0">
                <a:ea typeface="新細明體" pitchFamily="1" charset="-120"/>
              </a:rPr>
              <a:pPr/>
              <a:t>59</a:t>
            </a:fld>
            <a:endParaRPr lang="en-US" altLang="zh-TW" smtClean="0">
              <a:ea typeface="新細明體" pitchFamily="1" charset="-120"/>
            </a:endParaRPr>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noFill/>
          <a:ln/>
        </p:spPr>
        <p:txBody>
          <a:bodyPr/>
          <a:lstStyle/>
          <a:p>
            <a:pPr eaLnBrk="1" hangingPunct="1"/>
            <a:r>
              <a:rPr lang="en-US" altLang="zh-TW" smtClean="0">
                <a:solidFill>
                  <a:schemeClr val="folHlink"/>
                </a:solidFill>
                <a:latin typeface="Times" charset="0"/>
                <a:ea typeface="新細明體" pitchFamily="1" charset="-120"/>
              </a:rPr>
              <a:t>How is personal storytelling practiced?</a:t>
            </a:r>
          </a:p>
          <a:p>
            <a:pPr eaLnBrk="1" hangingPunct="1"/>
            <a:r>
              <a:rPr lang="en-US" altLang="zh-TW" smtClean="0">
                <a:solidFill>
                  <a:schemeClr val="folHlink"/>
                </a:solidFill>
                <a:latin typeface="Times" charset="0"/>
                <a:ea typeface="新細明體" pitchFamily="1" charset="-120"/>
              </a:rPr>
              <a:t>How do parents and YOUNG CHILDREN participate?</a:t>
            </a:r>
          </a:p>
          <a:p>
            <a:pPr eaLnBrk="1" hangingPunct="1"/>
            <a:r>
              <a:rPr lang="en-US" altLang="zh-TW" smtClean="0">
                <a:solidFill>
                  <a:schemeClr val="folHlink"/>
                </a:solidFill>
                <a:latin typeface="Times" charset="0"/>
                <a:ea typeface="新細明體" pitchFamily="1" charset="-120"/>
              </a:rPr>
              <a:t>How does their participation change over time?</a:t>
            </a:r>
          </a:p>
          <a:p>
            <a:pPr eaLnBrk="1" hangingPunct="1"/>
            <a:endParaRPr lang="zh-TW" altLang="en-US" smtClean="0">
              <a:latin typeface="Times" charset="0"/>
              <a:ea typeface="新細明體" pitchFamily="1"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latin typeface="Verdana" pitchFamily="34" charset="0"/>
                <a:ea typeface="新細明體" pitchFamily="18" charset="-12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latin typeface="Verdana" pitchFamily="34" charset="0"/>
                <a:ea typeface="新細明體" pitchFamily="18" charset="-12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latin typeface="Verdana" pitchFamily="34" charset="0"/>
                <a:ea typeface="新細明體" pitchFamily="18" charset="-12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latin typeface="Verdana" pitchFamily="34" charset="0"/>
                <a:ea typeface="新細明體" pitchFamily="18" charset="-12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latin typeface="Verdana" pitchFamily="34" charset="0"/>
                <a:ea typeface="新細明體" pitchFamily="18" charset="-12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latin typeface="Verdana" pitchFamily="34" charset="0"/>
                <a:ea typeface="新細明體" pitchFamily="18" charset="-12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latin typeface="Verdana" pitchFamily="34" charset="0"/>
                <a:ea typeface="新細明體" pitchFamily="18" charset="-120"/>
              </a:endParaRPr>
            </a:p>
          </p:txBody>
        </p:sp>
      </p:grpSp>
      <p:sp>
        <p:nvSpPr>
          <p:cNvPr id="5123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ltLang="zh-TW"/>
              <a:t>Click to edit Master title style</a:t>
            </a:r>
          </a:p>
        </p:txBody>
      </p:sp>
      <p:sp>
        <p:nvSpPr>
          <p:cNvPr id="5124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ltLang="zh-TW"/>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ltLang="zh-TW"/>
          </a:p>
        </p:txBody>
      </p:sp>
      <p:sp>
        <p:nvSpPr>
          <p:cNvPr id="42" name="Rectangle 42"/>
          <p:cNvSpPr>
            <a:spLocks noGrp="1" noChangeArrowheads="1"/>
          </p:cNvSpPr>
          <p:nvPr>
            <p:ph type="ftr" sz="quarter" idx="11"/>
          </p:nvPr>
        </p:nvSpPr>
        <p:spPr/>
        <p:txBody>
          <a:bodyPr/>
          <a:lstStyle>
            <a:lvl1pPr>
              <a:defRPr/>
            </a:lvl1pPr>
          </a:lstStyle>
          <a:p>
            <a:pPr>
              <a:defRPr/>
            </a:pPr>
            <a:endParaRPr lang="en-US" altLang="zh-TW"/>
          </a:p>
        </p:txBody>
      </p:sp>
      <p:sp>
        <p:nvSpPr>
          <p:cNvPr id="43" name="Rectangle 43"/>
          <p:cNvSpPr>
            <a:spLocks noGrp="1" noChangeArrowheads="1"/>
          </p:cNvSpPr>
          <p:nvPr>
            <p:ph type="sldNum" sz="quarter" idx="12"/>
          </p:nvPr>
        </p:nvSpPr>
        <p:spPr/>
        <p:txBody>
          <a:bodyPr/>
          <a:lstStyle>
            <a:lvl1pPr>
              <a:defRPr/>
            </a:lvl1pPr>
          </a:lstStyle>
          <a:p>
            <a:pPr>
              <a:defRPr/>
            </a:pPr>
            <a:fld id="{92EA166E-9CB1-4653-81F9-F34E33B3042E}"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2"/>
          <p:cNvSpPr>
            <a:spLocks noGrp="1" noChangeArrowheads="1"/>
          </p:cNvSpPr>
          <p:nvPr>
            <p:ph type="sldNum" sz="quarter" idx="12"/>
          </p:nvPr>
        </p:nvSpPr>
        <p:spPr>
          <a:ln/>
        </p:spPr>
        <p:txBody>
          <a:bodyPr/>
          <a:lstStyle>
            <a:lvl1pPr>
              <a:defRPr/>
            </a:lvl1pPr>
          </a:lstStyle>
          <a:p>
            <a:pPr>
              <a:defRPr/>
            </a:pPr>
            <a:fld id="{E4144CFE-98AF-4E3E-BFF6-975B3D85449E}"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2"/>
          <p:cNvSpPr>
            <a:spLocks noGrp="1" noChangeArrowheads="1"/>
          </p:cNvSpPr>
          <p:nvPr>
            <p:ph type="sldNum" sz="quarter" idx="12"/>
          </p:nvPr>
        </p:nvSpPr>
        <p:spPr>
          <a:ln/>
        </p:spPr>
        <p:txBody>
          <a:bodyPr/>
          <a:lstStyle>
            <a:lvl1pPr>
              <a:defRPr/>
            </a:lvl1pPr>
          </a:lstStyle>
          <a:p>
            <a:pPr>
              <a:defRPr/>
            </a:pPr>
            <a:fld id="{5A2B0033-4ED4-407D-8690-C5D1D53F6921}"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2"/>
          <p:cNvSpPr>
            <a:spLocks noGrp="1" noChangeArrowheads="1"/>
          </p:cNvSpPr>
          <p:nvPr>
            <p:ph type="sldNum" sz="quarter" idx="12"/>
          </p:nvPr>
        </p:nvSpPr>
        <p:spPr>
          <a:ln/>
        </p:spPr>
        <p:txBody>
          <a:bodyPr/>
          <a:lstStyle>
            <a:lvl1pPr>
              <a:defRPr/>
            </a:lvl1pPr>
          </a:lstStyle>
          <a:p>
            <a:pPr>
              <a:defRPr/>
            </a:pPr>
            <a:fld id="{65ECC143-4C12-43D0-880A-EEBB06A54293}"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2"/>
          <p:cNvSpPr>
            <a:spLocks noGrp="1" noChangeArrowheads="1"/>
          </p:cNvSpPr>
          <p:nvPr>
            <p:ph type="sldNum" sz="quarter" idx="12"/>
          </p:nvPr>
        </p:nvSpPr>
        <p:spPr>
          <a:ln/>
        </p:spPr>
        <p:txBody>
          <a:bodyPr/>
          <a:lstStyle>
            <a:lvl1pPr>
              <a:defRPr/>
            </a:lvl1pPr>
          </a:lstStyle>
          <a:p>
            <a:pPr>
              <a:defRPr/>
            </a:pPr>
            <a:fld id="{A5EC357B-E47C-4E57-B7B0-63A825A3957A}"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2"/>
          <p:cNvSpPr>
            <a:spLocks noGrp="1" noChangeArrowheads="1"/>
          </p:cNvSpPr>
          <p:nvPr>
            <p:ph type="sldNum" sz="quarter" idx="12"/>
          </p:nvPr>
        </p:nvSpPr>
        <p:spPr>
          <a:ln/>
        </p:spPr>
        <p:txBody>
          <a:bodyPr/>
          <a:lstStyle>
            <a:lvl1pPr>
              <a:defRPr/>
            </a:lvl1pPr>
          </a:lstStyle>
          <a:p>
            <a:pPr>
              <a:defRPr/>
            </a:pPr>
            <a:fld id="{9089BDC0-BC13-4367-8D3A-3801A2B8D586}"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2"/>
          <p:cNvSpPr>
            <a:spLocks noGrp="1" noChangeArrowheads="1"/>
          </p:cNvSpPr>
          <p:nvPr>
            <p:ph type="sldNum" sz="quarter" idx="12"/>
          </p:nvPr>
        </p:nvSpPr>
        <p:spPr>
          <a:ln/>
        </p:spPr>
        <p:txBody>
          <a:bodyPr/>
          <a:lstStyle>
            <a:lvl1pPr>
              <a:defRPr/>
            </a:lvl1pPr>
          </a:lstStyle>
          <a:p>
            <a:pPr>
              <a:defRPr/>
            </a:pPr>
            <a:fld id="{012D0DCC-BA58-4425-B28A-AB848726D20F}"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2"/>
          <p:cNvSpPr>
            <a:spLocks noGrp="1" noChangeArrowheads="1"/>
          </p:cNvSpPr>
          <p:nvPr>
            <p:ph type="sldNum" sz="quarter" idx="12"/>
          </p:nvPr>
        </p:nvSpPr>
        <p:spPr>
          <a:ln/>
        </p:spPr>
        <p:txBody>
          <a:bodyPr/>
          <a:lstStyle>
            <a:lvl1pPr>
              <a:defRPr/>
            </a:lvl1pPr>
          </a:lstStyle>
          <a:p>
            <a:pPr>
              <a:defRPr/>
            </a:pPr>
            <a:fld id="{CB404878-2769-41A3-ACAC-1439CC0EFDDC}"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2"/>
          <p:cNvSpPr>
            <a:spLocks noGrp="1" noChangeArrowheads="1"/>
          </p:cNvSpPr>
          <p:nvPr>
            <p:ph type="sldNum" sz="quarter" idx="12"/>
          </p:nvPr>
        </p:nvSpPr>
        <p:spPr>
          <a:ln/>
        </p:spPr>
        <p:txBody>
          <a:bodyPr/>
          <a:lstStyle>
            <a:lvl1pPr>
              <a:defRPr/>
            </a:lvl1pPr>
          </a:lstStyle>
          <a:p>
            <a:pPr>
              <a:defRPr/>
            </a:pPr>
            <a:fld id="{DC76509A-965A-402D-8763-3EB4A59522C3}"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2"/>
          <p:cNvSpPr>
            <a:spLocks noGrp="1" noChangeArrowheads="1"/>
          </p:cNvSpPr>
          <p:nvPr>
            <p:ph type="sldNum" sz="quarter" idx="12"/>
          </p:nvPr>
        </p:nvSpPr>
        <p:spPr>
          <a:ln/>
        </p:spPr>
        <p:txBody>
          <a:bodyPr/>
          <a:lstStyle>
            <a:lvl1pPr>
              <a:defRPr/>
            </a:lvl1pPr>
          </a:lstStyle>
          <a:p>
            <a:pPr>
              <a:defRPr/>
            </a:pPr>
            <a:fld id="{008E21D3-731A-4D0A-8421-8D9B08BA25AE}"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2"/>
          <p:cNvSpPr>
            <a:spLocks noGrp="1" noChangeArrowheads="1"/>
          </p:cNvSpPr>
          <p:nvPr>
            <p:ph type="sldNum" sz="quarter" idx="12"/>
          </p:nvPr>
        </p:nvSpPr>
        <p:spPr>
          <a:ln/>
        </p:spPr>
        <p:txBody>
          <a:bodyPr/>
          <a:lstStyle>
            <a:lvl1pPr>
              <a:defRPr/>
            </a:lvl1pPr>
          </a:lstStyle>
          <a:p>
            <a:pPr>
              <a:defRPr/>
            </a:pPr>
            <a:fld id="{03EA71C9-71BC-4B91-A436-646F5FD9C951}"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2"/>
          <p:cNvSpPr>
            <a:spLocks noGrp="1" noChangeArrowheads="1"/>
          </p:cNvSpPr>
          <p:nvPr>
            <p:ph type="sldNum" sz="quarter" idx="12"/>
          </p:nvPr>
        </p:nvSpPr>
        <p:spPr>
          <a:ln/>
        </p:spPr>
        <p:txBody>
          <a:bodyPr/>
          <a:lstStyle>
            <a:lvl1pPr>
              <a:defRPr/>
            </a:lvl1pPr>
          </a:lstStyle>
          <a:p>
            <a:pPr>
              <a:defRPr/>
            </a:pPr>
            <a:fld id="{6AE67E92-0BE4-426A-BD99-CB9E7B530C70}"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588" y="0"/>
            <a:ext cx="9148762" cy="6851650"/>
            <a:chOff x="1" y="0"/>
            <a:chExt cx="5763" cy="4316"/>
          </a:xfrm>
        </p:grpSpPr>
        <p:sp>
          <p:nvSpPr>
            <p:cNvPr id="501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grpSp>
          <p:nvGrpSpPr>
            <p:cNvPr id="5131" name="Group 6"/>
            <p:cNvGrpSpPr>
              <a:grpSpLocks/>
            </p:cNvGrpSpPr>
            <p:nvPr/>
          </p:nvGrpSpPr>
          <p:grpSpPr bwMode="auto">
            <a:xfrm>
              <a:off x="288" y="0"/>
              <a:ext cx="5098" cy="4316"/>
              <a:chOff x="288" y="0"/>
              <a:chExt cx="5098" cy="4316"/>
            </a:xfrm>
          </p:grpSpPr>
          <p:sp>
            <p:nvSpPr>
              <p:cNvPr id="5018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8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8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8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8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8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8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9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9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9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9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9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9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grpSp>
        <p:sp>
          <p:nvSpPr>
            <p:cNvPr id="501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19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latin typeface="Verdana" pitchFamily="34" charset="0"/>
                <a:ea typeface="新細明體" pitchFamily="18" charset="-120"/>
              </a:endParaRPr>
            </a:p>
          </p:txBody>
        </p:sp>
        <p:sp>
          <p:nvSpPr>
            <p:cNvPr id="5020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latin typeface="Verdana" pitchFamily="34" charset="0"/>
                <a:ea typeface="新細明體" pitchFamily="18" charset="-120"/>
              </a:endParaRPr>
            </a:p>
          </p:txBody>
        </p:sp>
        <p:sp>
          <p:nvSpPr>
            <p:cNvPr id="502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34" charset="0"/>
                <a:ea typeface="新細明體" pitchFamily="18" charset="-120"/>
              </a:endParaRPr>
            </a:p>
          </p:txBody>
        </p:sp>
        <p:sp>
          <p:nvSpPr>
            <p:cNvPr id="5020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latin typeface="Verdana" pitchFamily="34" charset="0"/>
                <a:ea typeface="新細明體" pitchFamily="18" charset="-120"/>
              </a:endParaRPr>
            </a:p>
          </p:txBody>
        </p:sp>
        <p:sp>
          <p:nvSpPr>
            <p:cNvPr id="5020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latin typeface="Verdana" pitchFamily="34" charset="0"/>
                <a:ea typeface="新細明體" pitchFamily="18" charset="-120"/>
              </a:endParaRPr>
            </a:p>
          </p:txBody>
        </p:sp>
        <p:sp>
          <p:nvSpPr>
            <p:cNvPr id="5020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5020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5020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latin typeface="Verdana" pitchFamily="34" charset="0"/>
                <a:ea typeface="新細明體" pitchFamily="18" charset="-120"/>
              </a:endParaRPr>
            </a:p>
          </p:txBody>
        </p:sp>
        <p:grpSp>
          <p:nvGrpSpPr>
            <p:cNvPr id="5143" name="Group 31"/>
            <p:cNvGrpSpPr>
              <a:grpSpLocks/>
            </p:cNvGrpSpPr>
            <p:nvPr/>
          </p:nvGrpSpPr>
          <p:grpSpPr bwMode="auto">
            <a:xfrm>
              <a:off x="1" y="392"/>
              <a:ext cx="5758" cy="1571"/>
              <a:chOff x="1" y="392"/>
              <a:chExt cx="5758" cy="1571"/>
            </a:xfrm>
          </p:grpSpPr>
          <p:sp>
            <p:nvSpPr>
              <p:cNvPr id="5020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5020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5021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5021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sp>
            <p:nvSpPr>
              <p:cNvPr id="5021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latin typeface="Verdana" pitchFamily="34" charset="0"/>
                  <a:ea typeface="新細明體" pitchFamily="18" charset="-120"/>
                </a:endParaRPr>
              </a:p>
            </p:txBody>
          </p:sp>
        </p:grpSp>
        <p:sp>
          <p:nvSpPr>
            <p:cNvPr id="5021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latin typeface="Verdana" pitchFamily="34" charset="0"/>
                <a:ea typeface="新細明體" pitchFamily="18" charset="-120"/>
              </a:endParaRPr>
            </a:p>
          </p:txBody>
        </p:sp>
        <p:sp>
          <p:nvSpPr>
            <p:cNvPr id="5021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latin typeface="Verdana" pitchFamily="34" charset="0"/>
                <a:ea typeface="新細明體" pitchFamily="18" charset="-120"/>
              </a:endParaRPr>
            </a:p>
          </p:txBody>
        </p:sp>
      </p:grpSp>
      <p:sp>
        <p:nvSpPr>
          <p:cNvPr id="5021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zh-TW" smtClean="0"/>
              <a:t>Click to edit Master title style</a:t>
            </a:r>
          </a:p>
        </p:txBody>
      </p:sp>
      <p:sp>
        <p:nvSpPr>
          <p:cNvPr id="5021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b="0">
                <a:effectLst>
                  <a:outerShdw blurRad="38100" dist="38100" dir="2700000" algn="tl">
                    <a:srgbClr val="000000"/>
                  </a:outerShdw>
                </a:effectLst>
                <a:latin typeface="Verdana" pitchFamily="34" charset="0"/>
                <a:ea typeface="新細明體" pitchFamily="18" charset="-120"/>
                <a:cs typeface="+mn-cs"/>
              </a:defRPr>
            </a:lvl1pPr>
          </a:lstStyle>
          <a:p>
            <a:pPr>
              <a:defRPr/>
            </a:pPr>
            <a:endParaRPr lang="en-US" altLang="zh-TW"/>
          </a:p>
        </p:txBody>
      </p:sp>
      <p:sp>
        <p:nvSpPr>
          <p:cNvPr id="5021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b="0">
                <a:effectLst>
                  <a:outerShdw blurRad="38100" dist="38100" dir="2700000" algn="tl">
                    <a:srgbClr val="000000"/>
                  </a:outerShdw>
                </a:effectLst>
                <a:latin typeface="Verdana" pitchFamily="34" charset="0"/>
                <a:ea typeface="新細明體" pitchFamily="18" charset="-120"/>
                <a:cs typeface="+mn-cs"/>
              </a:defRPr>
            </a:lvl1pPr>
          </a:lstStyle>
          <a:p>
            <a:pPr>
              <a:defRPr/>
            </a:pPr>
            <a:endParaRPr lang="en-US" altLang="zh-TW"/>
          </a:p>
        </p:txBody>
      </p:sp>
      <p:sp>
        <p:nvSpPr>
          <p:cNvPr id="5021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b="0">
                <a:effectLst>
                  <a:outerShdw blurRad="38100" dist="38100" dir="2700000" algn="tl">
                    <a:srgbClr val="000000"/>
                  </a:outerShdw>
                </a:effectLst>
                <a:latin typeface="Verdana" charset="0"/>
                <a:ea typeface="新細明體" charset="-120"/>
              </a:defRPr>
            </a:lvl1pPr>
          </a:lstStyle>
          <a:p>
            <a:pPr>
              <a:defRPr/>
            </a:pPr>
            <a:fld id="{72EBF1C8-73F2-4F1F-AA9F-2C203D2DB38D}" type="slidenum">
              <a:rPr lang="en-US" altLang="zh-TW"/>
              <a:pPr>
                <a:defRPr/>
              </a:pPr>
              <a:t>‹#›</a:t>
            </a:fld>
            <a:endParaRPr lang="en-US" altLang="zh-TW"/>
          </a:p>
        </p:txBody>
      </p:sp>
      <p:sp>
        <p:nvSpPr>
          <p:cNvPr id="502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848"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新細明體" charset="-120"/>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cs typeface="新細明體"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cs typeface="新細明體"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cs typeface="新細明體"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cs typeface="新細明體"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60000"/>
        <a:buFont typeface="Wingdings" pitchFamily="1" charset="2"/>
        <a:buChar char="n"/>
        <a:defRPr kumimoji="1" sz="3200">
          <a:solidFill>
            <a:schemeClr val="tx1"/>
          </a:solidFill>
          <a:effectLst>
            <a:outerShdw blurRad="38100" dist="38100" dir="2700000" algn="tl">
              <a:srgbClr val="000000"/>
            </a:outerShdw>
          </a:effectLst>
          <a:latin typeface="+mn-lt"/>
          <a:ea typeface="+mn-ea"/>
          <a:cs typeface="新細明體" charset="-120"/>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cs typeface="新細明體" charset="-120"/>
        </a:defRPr>
      </a:lvl2pPr>
      <a:lvl3pPr marL="1143000" indent="-228600" algn="l" rtl="0" eaLnBrk="0" fontAlgn="base" hangingPunct="0">
        <a:spcBef>
          <a:spcPct val="20000"/>
        </a:spcBef>
        <a:spcAft>
          <a:spcPct val="0"/>
        </a:spcAft>
        <a:buClr>
          <a:schemeClr val="accent2"/>
        </a:buClr>
        <a:buSzPct val="60000"/>
        <a:buFont typeface="Wingdings" pitchFamily="1" charset="2"/>
        <a:buChar char="n"/>
        <a:defRPr kumimoji="1" sz="2400">
          <a:solidFill>
            <a:schemeClr val="tx1"/>
          </a:solidFill>
          <a:effectLst>
            <a:outerShdw blurRad="38100" dist="38100" dir="2700000" algn="tl">
              <a:srgbClr val="000000"/>
            </a:outerShdw>
          </a:effectLst>
          <a:latin typeface="+mn-lt"/>
          <a:ea typeface="+mn-ea"/>
          <a:cs typeface="新細明體" charset="-120"/>
        </a:defRPr>
      </a:lvl3pPr>
      <a:lvl4pPr marL="1600200" indent="-228600" algn="l" rtl="0" eaLnBrk="0" fontAlgn="base" hangingPunct="0">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ea typeface="+mn-ea"/>
          <a:cs typeface="新細明體" charset="-120"/>
        </a:defRPr>
      </a:lvl4pPr>
      <a:lvl5pPr marL="2057400" indent="-228600" algn="l" rtl="0" eaLnBrk="0" fontAlgn="base" hangingPunct="0">
        <a:spcBef>
          <a:spcPct val="20000"/>
        </a:spcBef>
        <a:spcAft>
          <a:spcPct val="0"/>
        </a:spcAft>
        <a:buClr>
          <a:schemeClr val="folHlink"/>
        </a:buClr>
        <a:buSzPct val="60000"/>
        <a:buFont typeface="Wingdings" pitchFamily="1" charset="2"/>
        <a:buChar char="n"/>
        <a:defRPr kumimoji="1" sz="2000">
          <a:solidFill>
            <a:schemeClr val="tx1"/>
          </a:solidFill>
          <a:effectLst>
            <a:outerShdw blurRad="38100" dist="38100" dir="2700000" algn="tl">
              <a:srgbClr val="000000"/>
            </a:outerShdw>
          </a:effectLst>
          <a:latin typeface="+mn-lt"/>
          <a:ea typeface="+mn-ea"/>
          <a:cs typeface="新細明體" charset="-120"/>
        </a:defRPr>
      </a:lvl5pPr>
      <a:lvl6pPr marL="2514600" indent="-228600" algn="l" rtl="0" fontAlgn="base">
        <a:spcBef>
          <a:spcPct val="20000"/>
        </a:spcBef>
        <a:spcAft>
          <a:spcPct val="0"/>
        </a:spcAft>
        <a:buClr>
          <a:schemeClr val="folHlink"/>
        </a:buClr>
        <a:buSzPct val="6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78013"/>
            <a:ext cx="9144000" cy="1347787"/>
          </a:xfrm>
        </p:spPr>
        <p:txBody>
          <a:bodyPr/>
          <a:lstStyle/>
          <a:p>
            <a:pPr eaLnBrk="1" hangingPunct="1">
              <a:defRPr/>
            </a:pPr>
            <a:r>
              <a:rPr lang="en-US" altLang="zh-TW" sz="4000" b="1" dirty="0" smtClean="0"/>
              <a:t>Narrative in Children’s Lives</a:t>
            </a:r>
          </a:p>
        </p:txBody>
      </p:sp>
      <p:sp>
        <p:nvSpPr>
          <p:cNvPr id="4099" name="Rectangle 3"/>
          <p:cNvSpPr>
            <a:spLocks noGrp="1" noChangeArrowheads="1"/>
          </p:cNvSpPr>
          <p:nvPr>
            <p:ph type="subTitle" idx="1"/>
          </p:nvPr>
        </p:nvSpPr>
        <p:spPr>
          <a:xfrm>
            <a:off x="533400" y="3886200"/>
            <a:ext cx="8077200" cy="1752600"/>
          </a:xfrm>
        </p:spPr>
        <p:txBody>
          <a:bodyPr/>
          <a:lstStyle/>
          <a:p>
            <a:pPr eaLnBrk="1" hangingPunct="1">
              <a:lnSpc>
                <a:spcPct val="80000"/>
              </a:lnSpc>
              <a:buFont typeface="Wingdings" pitchFamily="1" charset="2"/>
              <a:buNone/>
              <a:defRPr/>
            </a:pPr>
            <a:endParaRPr lang="en-US" altLang="zh-TW" sz="1400" dirty="0" smtClean="0"/>
          </a:p>
          <a:p>
            <a:pPr eaLnBrk="1" hangingPunct="1">
              <a:lnSpc>
                <a:spcPct val="80000"/>
              </a:lnSpc>
              <a:buFont typeface="Wingdings" pitchFamily="1" charset="2"/>
              <a:buNone/>
              <a:defRPr/>
            </a:pPr>
            <a:r>
              <a:rPr lang="en-US" altLang="zh-TW" sz="2400" dirty="0" smtClean="0"/>
              <a:t>Peggy J. Miller</a:t>
            </a:r>
          </a:p>
          <a:p>
            <a:pPr eaLnBrk="1" hangingPunct="1">
              <a:lnSpc>
                <a:spcPct val="80000"/>
              </a:lnSpc>
              <a:buFont typeface="Wingdings" pitchFamily="1" charset="2"/>
              <a:buNone/>
              <a:defRPr/>
            </a:pPr>
            <a:r>
              <a:rPr lang="en-US" altLang="zh-TW" sz="2400" dirty="0" smtClean="0"/>
              <a:t>Department of Psychology</a:t>
            </a:r>
          </a:p>
          <a:p>
            <a:pPr eaLnBrk="1" hangingPunct="1">
              <a:lnSpc>
                <a:spcPct val="80000"/>
              </a:lnSpc>
              <a:buFont typeface="Wingdings" pitchFamily="1" charset="2"/>
              <a:buNone/>
              <a:defRPr/>
            </a:pPr>
            <a:r>
              <a:rPr lang="en-US" altLang="zh-TW" sz="2400" dirty="0" smtClean="0"/>
              <a:t>University of Illinois at Urbana-Champaign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p:cNvPicPr>
            <a:picLocks noChangeAspect="1" noChangeArrowheads="1"/>
          </p:cNvPicPr>
          <p:nvPr/>
        </p:nvPicPr>
        <p:blipFill>
          <a:blip r:embed="rId2"/>
          <a:srcRect/>
          <a:stretch>
            <a:fillRect/>
          </a:stretch>
        </p:blipFill>
        <p:spPr bwMode="auto">
          <a:xfrm>
            <a:off x="-457200" y="457200"/>
            <a:ext cx="5410200" cy="5638800"/>
          </a:xfrm>
          <a:prstGeom prst="rect">
            <a:avLst/>
          </a:prstGeom>
          <a:noFill/>
          <a:ln w="9525">
            <a:noFill/>
            <a:miter lim="800000"/>
            <a:headEnd/>
            <a:tailEnd/>
          </a:ln>
        </p:spPr>
      </p:pic>
      <p:pic>
        <p:nvPicPr>
          <p:cNvPr id="15363" name="Picture 1027"/>
          <p:cNvPicPr>
            <a:picLocks noChangeAspect="1" noChangeArrowheads="1"/>
          </p:cNvPicPr>
          <p:nvPr/>
        </p:nvPicPr>
        <p:blipFill>
          <a:blip r:embed="rId3"/>
          <a:srcRect/>
          <a:stretch>
            <a:fillRect/>
          </a:stretch>
        </p:blipFill>
        <p:spPr bwMode="auto">
          <a:xfrm>
            <a:off x="3810000" y="457200"/>
            <a:ext cx="5648325" cy="56483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p:cNvPicPr>
            <a:picLocks noChangeAspect="1" noChangeArrowheads="1"/>
          </p:cNvPicPr>
          <p:nvPr/>
        </p:nvPicPr>
        <p:blipFill>
          <a:blip r:embed="rId2"/>
          <a:srcRect/>
          <a:stretch>
            <a:fillRect/>
          </a:stretch>
        </p:blipFill>
        <p:spPr bwMode="auto">
          <a:xfrm>
            <a:off x="2057400" y="838200"/>
            <a:ext cx="5176838" cy="51768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r>
              <a:rPr lang="en-US" smtClean="0">
                <a:effectLst/>
              </a:rPr>
              <a:t>Genres of Narrative</a:t>
            </a:r>
          </a:p>
        </p:txBody>
      </p:sp>
      <p:sp>
        <p:nvSpPr>
          <p:cNvPr id="17411" name="Rectangle 3"/>
          <p:cNvSpPr>
            <a:spLocks noGrp="1" noChangeArrowheads="1"/>
          </p:cNvSpPr>
          <p:nvPr>
            <p:ph type="body" sz="half" idx="1"/>
          </p:nvPr>
        </p:nvSpPr>
        <p:spPr>
          <a:noFill/>
        </p:spPr>
        <p:txBody>
          <a:bodyPr/>
          <a:lstStyle/>
          <a:p>
            <a:r>
              <a:rPr lang="en-US" smtClean="0">
                <a:effectLst/>
              </a:rPr>
              <a:t>Fairy tales</a:t>
            </a:r>
          </a:p>
          <a:p>
            <a:r>
              <a:rPr lang="en-US" smtClean="0">
                <a:effectLst/>
              </a:rPr>
              <a:t>Fables</a:t>
            </a:r>
          </a:p>
          <a:p>
            <a:r>
              <a:rPr lang="en-US" smtClean="0">
                <a:effectLst/>
              </a:rPr>
              <a:t>Children’s literature</a:t>
            </a:r>
          </a:p>
          <a:p>
            <a:r>
              <a:rPr lang="en-US" smtClean="0">
                <a:effectLst/>
              </a:rPr>
              <a:t>Religious texts</a:t>
            </a:r>
          </a:p>
          <a:p>
            <a:r>
              <a:rPr lang="en-US" smtClean="0">
                <a:effectLst/>
              </a:rPr>
              <a:t>Stories of personal experience</a:t>
            </a:r>
          </a:p>
          <a:p>
            <a:r>
              <a:rPr lang="en-US" smtClean="0">
                <a:effectLst/>
              </a:rPr>
              <a:t>Family stories</a:t>
            </a:r>
          </a:p>
        </p:txBody>
      </p:sp>
      <p:sp>
        <p:nvSpPr>
          <p:cNvPr id="17412" name="Rectangle 4"/>
          <p:cNvSpPr>
            <a:spLocks noGrp="1" noChangeArrowheads="1"/>
          </p:cNvSpPr>
          <p:nvPr>
            <p:ph type="body" sz="half" idx="2"/>
          </p:nvPr>
        </p:nvSpPr>
        <p:spPr>
          <a:noFill/>
        </p:spPr>
        <p:txBody>
          <a:bodyPr/>
          <a:lstStyle/>
          <a:p>
            <a:r>
              <a:rPr lang="en-US" smtClean="0">
                <a:effectLst/>
              </a:rPr>
              <a:t>Made-up stories</a:t>
            </a:r>
          </a:p>
          <a:p>
            <a:r>
              <a:rPr lang="en-US" smtClean="0">
                <a:effectLst/>
              </a:rPr>
              <a:t>Traditional stories specific to the group</a:t>
            </a:r>
          </a:p>
          <a:p>
            <a:r>
              <a:rPr lang="en-US" smtClean="0">
                <a:effectLst/>
              </a:rPr>
              <a:t>TV stories</a:t>
            </a:r>
          </a:p>
          <a:p>
            <a:r>
              <a:rPr lang="en-US" smtClean="0">
                <a:effectLst/>
              </a:rPr>
              <a:t>Stories from movies</a:t>
            </a:r>
          </a:p>
          <a:p>
            <a:r>
              <a:rPr lang="en-US" smtClean="0">
                <a:effectLst/>
              </a:rPr>
              <a:t>Computer-mediated stories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smtClean="0">
                <a:effectLst/>
              </a:rPr>
              <a:t>II. Stories of personal experience</a:t>
            </a:r>
          </a:p>
        </p:txBody>
      </p:sp>
      <p:sp>
        <p:nvSpPr>
          <p:cNvPr id="18435" name="Rectangle 3"/>
          <p:cNvSpPr>
            <a:spLocks noGrp="1" noChangeArrowheads="1"/>
          </p:cNvSpPr>
          <p:nvPr>
            <p:ph type="body" idx="1"/>
          </p:nvPr>
        </p:nvSpPr>
        <p:spPr>
          <a:noFill/>
        </p:spPr>
        <p:txBody>
          <a:bodyPr/>
          <a:lstStyle/>
          <a:p>
            <a:endParaRPr lang="en-US" smtClean="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r>
              <a:rPr lang="en-US" smtClean="0">
                <a:effectLst/>
              </a:rPr>
              <a:t>Why Stories of Personal Experience?</a:t>
            </a:r>
          </a:p>
        </p:txBody>
      </p:sp>
      <p:sp>
        <p:nvSpPr>
          <p:cNvPr id="19459" name="Rectangle 3"/>
          <p:cNvSpPr>
            <a:spLocks noGrp="1" noChangeArrowheads="1"/>
          </p:cNvSpPr>
          <p:nvPr>
            <p:ph type="body" idx="1"/>
          </p:nvPr>
        </p:nvSpPr>
        <p:spPr>
          <a:noFill/>
        </p:spPr>
        <p:txBody>
          <a:bodyPr/>
          <a:lstStyle/>
          <a:p>
            <a:r>
              <a:rPr lang="en-US" dirty="0" smtClean="0">
                <a:effectLst/>
              </a:rPr>
              <a:t>Crop up again and again</a:t>
            </a:r>
          </a:p>
          <a:p>
            <a:r>
              <a:rPr lang="en-US" dirty="0" smtClean="0">
                <a:effectLst/>
              </a:rPr>
              <a:t>Universal</a:t>
            </a:r>
          </a:p>
          <a:p>
            <a:r>
              <a:rPr lang="en-US" dirty="0" smtClean="0">
                <a:effectLst/>
              </a:rPr>
              <a:t>Variable</a:t>
            </a:r>
          </a:p>
          <a:p>
            <a:r>
              <a:rPr lang="en-US" dirty="0" smtClean="0">
                <a:effectLst/>
              </a:rPr>
              <a:t>Combine easily with other genres</a:t>
            </a:r>
          </a:p>
          <a:p>
            <a:r>
              <a:rPr lang="en-US" dirty="0" smtClean="0">
                <a:effectLst/>
              </a:rPr>
              <a:t>Emerge early in development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altLang="zh-TW" sz="4000" smtClean="0"/>
              <a:t>Adult story of personal experience</a:t>
            </a:r>
            <a:endParaRPr lang="zh-TW" altLang="en-US" sz="4000" smtClean="0"/>
          </a:p>
        </p:txBody>
      </p:sp>
      <p:sp>
        <p:nvSpPr>
          <p:cNvPr id="107523" name="Rectangle 3"/>
          <p:cNvSpPr>
            <a:spLocks noGrp="1" noChangeArrowheads="1"/>
          </p:cNvSpPr>
          <p:nvPr>
            <p:ph type="body" idx="1"/>
          </p:nvPr>
        </p:nvSpPr>
        <p:spPr>
          <a:xfrm>
            <a:off x="1066800" y="1600200"/>
            <a:ext cx="8229600" cy="5257800"/>
          </a:xfrm>
        </p:spPr>
        <p:txBody>
          <a:bodyPr/>
          <a:lstStyle/>
          <a:p>
            <a:pPr eaLnBrk="1" hangingPunct="1">
              <a:lnSpc>
                <a:spcPct val="90000"/>
              </a:lnSpc>
              <a:defRPr/>
            </a:pPr>
            <a:r>
              <a:rPr lang="en-US" altLang="zh-TW" smtClean="0"/>
              <a:t>Oral, told in conversation</a:t>
            </a:r>
          </a:p>
          <a:p>
            <a:pPr eaLnBrk="1" hangingPunct="1">
              <a:lnSpc>
                <a:spcPct val="90000"/>
              </a:lnSpc>
              <a:defRPr/>
            </a:pPr>
            <a:r>
              <a:rPr lang="en-US" altLang="zh-TW" smtClean="0"/>
              <a:t>1st-person: narrator invokes past event from own experience</a:t>
            </a:r>
          </a:p>
          <a:p>
            <a:pPr eaLnBrk="1" hangingPunct="1">
              <a:lnSpc>
                <a:spcPct val="90000"/>
              </a:lnSpc>
              <a:defRPr/>
            </a:pPr>
            <a:r>
              <a:rPr lang="en-US" altLang="zh-TW" smtClean="0"/>
              <a:t>Temporally ordered</a:t>
            </a:r>
          </a:p>
          <a:p>
            <a:pPr lvl="1" eaLnBrk="1" hangingPunct="1">
              <a:lnSpc>
                <a:spcPct val="90000"/>
              </a:lnSpc>
              <a:buFontTx/>
              <a:buNone/>
              <a:defRPr/>
            </a:pPr>
            <a:r>
              <a:rPr lang="en-US" altLang="zh-TW" smtClean="0"/>
              <a:t>  “What happened next?”</a:t>
            </a:r>
          </a:p>
          <a:p>
            <a:pPr eaLnBrk="1" hangingPunct="1">
              <a:lnSpc>
                <a:spcPct val="90000"/>
              </a:lnSpc>
              <a:defRPr/>
            </a:pPr>
            <a:r>
              <a:rPr lang="en-US" altLang="zh-TW" smtClean="0"/>
              <a:t>Evaluated: has a point </a:t>
            </a:r>
          </a:p>
          <a:p>
            <a:pPr lvl="1" eaLnBrk="1" hangingPunct="1">
              <a:lnSpc>
                <a:spcPct val="90000"/>
              </a:lnSpc>
              <a:buFontTx/>
              <a:buNone/>
              <a:defRPr/>
            </a:pPr>
            <a:r>
              <a:rPr lang="en-US" altLang="zh-TW" smtClean="0"/>
              <a:t>  “Why should I care?”</a:t>
            </a:r>
          </a:p>
          <a:p>
            <a:pPr lvl="1" eaLnBrk="1" hangingPunct="1">
              <a:lnSpc>
                <a:spcPct val="90000"/>
              </a:lnSpc>
              <a:buFontTx/>
              <a:buNone/>
              <a:defRPr/>
            </a:pPr>
            <a:endParaRPr lang="en-US" altLang="zh-TW" smtClean="0"/>
          </a:p>
          <a:p>
            <a:pPr eaLnBrk="1" hangingPunct="1">
              <a:lnSpc>
                <a:spcPct val="90000"/>
              </a:lnSpc>
              <a:buFont typeface="Wingdings" pitchFamily="1" charset="2"/>
              <a:buNone/>
              <a:defRPr/>
            </a:pPr>
            <a:endParaRPr lang="en-US" altLang="zh-TW" sz="2400" smtClean="0"/>
          </a:p>
          <a:p>
            <a:pPr eaLnBrk="1" hangingPunct="1">
              <a:lnSpc>
                <a:spcPct val="90000"/>
              </a:lnSpc>
              <a:buFont typeface="Wingdings" pitchFamily="1" charset="2"/>
              <a:buNone/>
              <a:defRPr/>
            </a:pPr>
            <a:r>
              <a:rPr lang="en-US" altLang="zh-TW" sz="2000" smtClean="0"/>
              <a:t>		</a:t>
            </a:r>
            <a:endParaRPr lang="en-US" altLang="zh-TW" smtClean="0"/>
          </a:p>
          <a:p>
            <a:pPr eaLnBrk="1" hangingPunct="1">
              <a:lnSpc>
                <a:spcPct val="90000"/>
              </a:lnSpc>
              <a:defRPr/>
            </a:pPr>
            <a:endParaRPr lang="en-US" altLang="zh-TW" sz="2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noFill/>
        </p:spPr>
        <p:txBody>
          <a:bodyPr/>
          <a:lstStyle/>
          <a:p>
            <a:r>
              <a:rPr lang="en-US" sz="3200" smtClean="0">
                <a:effectLst/>
              </a:rPr>
              <a:t>Example of a Story of Personal Experience</a:t>
            </a:r>
            <a:r>
              <a:rPr lang="en-US" smtClean="0">
                <a:effectLst/>
              </a:rPr>
              <a:t> </a:t>
            </a:r>
          </a:p>
        </p:txBody>
      </p:sp>
      <p:sp>
        <p:nvSpPr>
          <p:cNvPr id="21507" name="Rectangle 1027"/>
          <p:cNvSpPr>
            <a:spLocks noGrp="1" noChangeArrowheads="1"/>
          </p:cNvSpPr>
          <p:nvPr>
            <p:ph type="body" idx="1"/>
          </p:nvPr>
        </p:nvSpPr>
        <p:spPr>
          <a:noFill/>
        </p:spPr>
        <p:txBody>
          <a:bodyPr/>
          <a:lstStyle/>
          <a:p>
            <a:pPr>
              <a:lnSpc>
                <a:spcPct val="90000"/>
              </a:lnSpc>
            </a:pPr>
            <a:r>
              <a:rPr lang="en-US" sz="2000" smtClean="0">
                <a:effectLst/>
                <a:latin typeface="Times New Roman" charset="0"/>
              </a:rPr>
              <a:t>So one day we went down to the beach. It was just me and her, Johnnie wasn’t there…so the lifeguard comes over, and he gets ahold of my arms and he’s looking at me, and…. I say, “My little girl’s not here, she’s in the water! She’s in the water!” and he says, “Check the bathroom. We’ll go in the water, you go check the bathroom.” So I’m running. The whole time I’m running, I’m thinking, “Please God! Please let her be in the bathroom. I’m not going to be able to handle this if she’s in the water.” And I get up there and what do I see? These two little feet swinging by the toilet (uses her index finger to enact the swinging movement of Tara’s feet)…. Well, I busted in the door…here she is, she’s on the toilet! …I whip her up, I’m like, “Oh my God!” and I’m hugging her, “Don’t you ever come to the bathroom without telling me!” I’m crying my eyes out….She sees I’m so upset and then she looks at me and says, “Mom, I’m not finished pooping yet. Put me down.”</a:t>
            </a:r>
            <a:r>
              <a:rPr lang="en-US" sz="2400" smtClean="0">
                <a:effectLst/>
                <a:latin typeface="Times New Roman" charset="0"/>
              </a:rPr>
              <a:t>  </a:t>
            </a:r>
          </a:p>
          <a:p>
            <a:pPr>
              <a:lnSpc>
                <a:spcPct val="90000"/>
              </a:lnSpc>
              <a:buFont typeface="Wingdings" pitchFamily="1" charset="2"/>
              <a:buNone/>
            </a:pPr>
            <a:endParaRPr lang="en-US" sz="2800" smtClean="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pPr eaLnBrk="1" hangingPunct="1">
              <a:defRPr/>
            </a:pPr>
            <a:r>
              <a:rPr lang="en-US" altLang="zh-TW" sz="4000" smtClean="0"/>
              <a:t>Structural Elements</a:t>
            </a:r>
          </a:p>
        </p:txBody>
      </p:sp>
      <p:sp>
        <p:nvSpPr>
          <p:cNvPr id="107523" name="Rectangle 3"/>
          <p:cNvSpPr>
            <a:spLocks noGrp="1" noChangeArrowheads="1"/>
          </p:cNvSpPr>
          <p:nvPr>
            <p:ph type="body" idx="4294967295"/>
          </p:nvPr>
        </p:nvSpPr>
        <p:spPr>
          <a:xfrm>
            <a:off x="1066800" y="1600200"/>
            <a:ext cx="8229600" cy="5257800"/>
          </a:xfrm>
        </p:spPr>
        <p:txBody>
          <a:bodyPr/>
          <a:lstStyle/>
          <a:p>
            <a:pPr eaLnBrk="1" hangingPunct="1">
              <a:buFont typeface="Wingdings" pitchFamily="1" charset="2"/>
              <a:buNone/>
              <a:defRPr/>
            </a:pPr>
            <a:endParaRPr lang="en-US" altLang="zh-TW" dirty="0" smtClean="0"/>
          </a:p>
          <a:p>
            <a:pPr eaLnBrk="1" hangingPunct="1">
              <a:defRPr/>
            </a:pPr>
            <a:r>
              <a:rPr lang="en-US" altLang="zh-TW" dirty="0" smtClean="0"/>
              <a:t>Orientation as to time, place, person</a:t>
            </a:r>
          </a:p>
          <a:p>
            <a:pPr eaLnBrk="1" hangingPunct="1">
              <a:defRPr/>
            </a:pPr>
            <a:r>
              <a:rPr lang="en-US" altLang="zh-TW" dirty="0" smtClean="0"/>
              <a:t>“Trouble” or complicating action</a:t>
            </a:r>
          </a:p>
          <a:p>
            <a:pPr eaLnBrk="1" hangingPunct="1">
              <a:defRPr/>
            </a:pPr>
            <a:r>
              <a:rPr lang="en-US" altLang="zh-TW" dirty="0" smtClean="0"/>
              <a:t>Evaluation of what happened</a:t>
            </a:r>
          </a:p>
          <a:p>
            <a:pPr eaLnBrk="1" hangingPunct="1">
              <a:defRPr/>
            </a:pPr>
            <a:r>
              <a:rPr lang="en-US" altLang="zh-TW" dirty="0" smtClean="0"/>
              <a:t>Resolution</a:t>
            </a:r>
          </a:p>
          <a:p>
            <a:pPr eaLnBrk="1" hangingPunct="1">
              <a:defRPr/>
            </a:pPr>
            <a:r>
              <a:rPr lang="en-US" altLang="zh-TW" dirty="0" smtClean="0"/>
              <a:t>Possibly a coda</a:t>
            </a:r>
          </a:p>
          <a:p>
            <a:pPr eaLnBrk="1" hangingPunct="1">
              <a:buFont typeface="Wingdings" pitchFamily="1" charset="2"/>
              <a:buNone/>
              <a:defRPr/>
            </a:pPr>
            <a:endParaRPr lang="en-US" altLang="zh-TW" dirty="0" smtClean="0"/>
          </a:p>
          <a:p>
            <a:pPr eaLnBrk="1" hangingPunct="1">
              <a:buFont typeface="Wingdings" pitchFamily="1" charset="2"/>
              <a:buNone/>
              <a:defRPr/>
            </a:pPr>
            <a:r>
              <a:rPr lang="en-US" altLang="zh-TW" sz="2000" dirty="0" smtClean="0"/>
              <a:t>(</a:t>
            </a:r>
            <a:r>
              <a:rPr lang="en-US" altLang="zh-TW" sz="2000" dirty="0" err="1" smtClean="0"/>
              <a:t>Labov</a:t>
            </a:r>
            <a:r>
              <a:rPr lang="en-US" altLang="zh-TW" sz="2000" dirty="0" smtClean="0"/>
              <a:t> &amp; </a:t>
            </a:r>
            <a:r>
              <a:rPr lang="en-US" altLang="zh-TW" sz="2000" dirty="0" err="1" smtClean="0"/>
              <a:t>Waletzky</a:t>
            </a:r>
            <a:r>
              <a:rPr lang="en-US" altLang="zh-TW" sz="2000" dirty="0" smtClean="0"/>
              <a:t>, 1967)</a:t>
            </a:r>
            <a:endParaRPr lang="en-US" altLang="zh-TW"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elements exemplified</a:t>
            </a:r>
            <a:endParaRPr lang="en-US" dirty="0"/>
          </a:p>
        </p:txBody>
      </p:sp>
      <p:sp>
        <p:nvSpPr>
          <p:cNvPr id="3" name="Content Placeholder 2"/>
          <p:cNvSpPr>
            <a:spLocks noGrp="1"/>
          </p:cNvSpPr>
          <p:nvPr>
            <p:ph idx="1"/>
          </p:nvPr>
        </p:nvSpPr>
        <p:spPr/>
        <p:txBody>
          <a:bodyPr/>
          <a:lstStyle/>
          <a:p>
            <a:pPr eaLnBrk="1" hangingPunct="1">
              <a:defRPr/>
            </a:pPr>
            <a:r>
              <a:rPr lang="en-US" altLang="zh-TW" sz="2400" dirty="0" smtClean="0"/>
              <a:t>Orientation as to time, place, person</a:t>
            </a:r>
          </a:p>
          <a:p>
            <a:pPr lvl="1" eaLnBrk="1" hangingPunct="1">
              <a:defRPr/>
            </a:pPr>
            <a:r>
              <a:rPr lang="en-US" altLang="zh-TW" sz="2400" dirty="0" smtClean="0"/>
              <a:t>One day, the beach, narrator &amp; daughter</a:t>
            </a:r>
          </a:p>
          <a:p>
            <a:pPr eaLnBrk="1" hangingPunct="1">
              <a:defRPr/>
            </a:pPr>
            <a:r>
              <a:rPr lang="en-US" altLang="zh-TW" sz="2400" dirty="0" smtClean="0"/>
              <a:t>“Trouble” or complicating action</a:t>
            </a:r>
          </a:p>
          <a:p>
            <a:pPr lvl="1" eaLnBrk="1" hangingPunct="1">
              <a:defRPr/>
            </a:pPr>
            <a:r>
              <a:rPr lang="en-US" altLang="zh-TW" sz="2400" dirty="0" smtClean="0"/>
              <a:t>Can’t find her daughter</a:t>
            </a:r>
          </a:p>
          <a:p>
            <a:pPr eaLnBrk="1" hangingPunct="1">
              <a:defRPr/>
            </a:pPr>
            <a:r>
              <a:rPr lang="en-US" altLang="zh-TW" sz="2400" dirty="0" smtClean="0"/>
              <a:t>Evaluation of what happened</a:t>
            </a:r>
          </a:p>
          <a:p>
            <a:pPr lvl="1" eaLnBrk="1" hangingPunct="1">
              <a:defRPr/>
            </a:pPr>
            <a:r>
              <a:rPr lang="en-US" altLang="zh-TW" sz="2400" dirty="0" smtClean="0"/>
              <a:t>Terrified that daughter has drowned</a:t>
            </a:r>
          </a:p>
          <a:p>
            <a:pPr eaLnBrk="1" hangingPunct="1">
              <a:defRPr/>
            </a:pPr>
            <a:r>
              <a:rPr lang="en-US" altLang="zh-TW" sz="2400" dirty="0" smtClean="0"/>
              <a:t>Resolution</a:t>
            </a:r>
          </a:p>
          <a:p>
            <a:pPr lvl="1" eaLnBrk="1" hangingPunct="1">
              <a:defRPr/>
            </a:pPr>
            <a:r>
              <a:rPr lang="en-US" altLang="zh-TW" sz="2400" dirty="0" smtClean="0"/>
              <a:t>Finds daughter in the bathroom</a:t>
            </a:r>
          </a:p>
          <a:p>
            <a:pPr eaLnBrk="1" hangingPunct="1">
              <a:defRPr/>
            </a:pPr>
            <a:r>
              <a:rPr lang="en-US" altLang="zh-TW" sz="2400" dirty="0" smtClean="0"/>
              <a:t>Possibly a coda</a:t>
            </a:r>
          </a:p>
          <a:p>
            <a:pPr lvl="1" eaLnBrk="1" hangingPunct="1">
              <a:defRPr/>
            </a:pPr>
            <a:r>
              <a:rPr lang="en-US" altLang="zh-TW" sz="2400" dirty="0" smtClean="0"/>
              <a:t>“Don’t you ever come to the bathroom without telling me!”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r>
              <a:rPr lang="en-US" smtClean="0">
                <a:effectLst/>
              </a:rPr>
              <a:t>Early stories of personal experience</a:t>
            </a:r>
          </a:p>
        </p:txBody>
      </p:sp>
      <p:sp>
        <p:nvSpPr>
          <p:cNvPr id="23555" name="Rectangle 3"/>
          <p:cNvSpPr>
            <a:spLocks noGrp="1" noChangeArrowheads="1"/>
          </p:cNvSpPr>
          <p:nvPr>
            <p:ph type="body" idx="1"/>
          </p:nvPr>
        </p:nvSpPr>
        <p:spPr>
          <a:noFill/>
        </p:spPr>
        <p:txBody>
          <a:bodyPr/>
          <a:lstStyle/>
          <a:p>
            <a:endParaRPr lang="en-US" smtClean="0">
              <a:effectLst/>
            </a:endParaRPr>
          </a:p>
          <a:p>
            <a:r>
              <a:rPr lang="en-US" smtClean="0">
                <a:effectLst/>
              </a:rPr>
              <a:t>First genre to emerge developmentally</a:t>
            </a:r>
          </a:p>
          <a:p>
            <a:endParaRPr lang="en-US" smtClean="0">
              <a:effectLst/>
            </a:endParaRPr>
          </a:p>
          <a:p>
            <a:r>
              <a:rPr lang="en-US" smtClean="0">
                <a:effectLst/>
              </a:rPr>
              <a:t>Told in interaction, child as co-narrator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
            </a:r>
            <a:br>
              <a:rPr lang="en-US" smtClean="0"/>
            </a:br>
            <a:r>
              <a:rPr lang="en-US" smtClean="0"/>
              <a:t> Outline</a:t>
            </a:r>
            <a:br>
              <a:rPr lang="en-US" smtClean="0"/>
            </a:br>
            <a:endParaRPr lang="en-US" smtClean="0"/>
          </a:p>
        </p:txBody>
      </p:sp>
      <p:sp>
        <p:nvSpPr>
          <p:cNvPr id="3" name="Content Placeholder 2"/>
          <p:cNvSpPr>
            <a:spLocks noGrp="1"/>
          </p:cNvSpPr>
          <p:nvPr>
            <p:ph idx="1"/>
          </p:nvPr>
        </p:nvSpPr>
        <p:spPr/>
        <p:txBody>
          <a:bodyPr/>
          <a:lstStyle/>
          <a:p>
            <a:pPr marL="1168400" lvl="1" indent="-711200">
              <a:buFont typeface="Times" charset="0"/>
              <a:buAutoNum type="romanUcPeriod"/>
              <a:defRPr/>
            </a:pPr>
            <a:r>
              <a:rPr lang="en-US" sz="3200" dirty="0" smtClean="0"/>
              <a:t>Multiplicity of stories</a:t>
            </a:r>
          </a:p>
          <a:p>
            <a:pPr marL="1168400" lvl="1" indent="-711200">
              <a:buFont typeface="Times" charset="0"/>
              <a:buAutoNum type="romanUcPeriod"/>
              <a:defRPr/>
            </a:pPr>
            <a:endParaRPr lang="en-US" sz="3200" dirty="0" smtClean="0"/>
          </a:p>
          <a:p>
            <a:pPr marL="1168400" lvl="1" indent="-711200">
              <a:buFont typeface="Times" charset="0"/>
              <a:buAutoNum type="romanUcPeriod" startAt="2"/>
              <a:defRPr/>
            </a:pPr>
            <a:r>
              <a:rPr lang="en-US" sz="3200" dirty="0" smtClean="0"/>
              <a:t>Stories of personal experience</a:t>
            </a:r>
          </a:p>
          <a:p>
            <a:pPr marL="1168400" lvl="1" indent="-711200">
              <a:buFont typeface="Times" charset="0"/>
              <a:buAutoNum type="romanUcPeriod" startAt="2"/>
              <a:defRPr/>
            </a:pPr>
            <a:endParaRPr lang="en-US" sz="3200" dirty="0" smtClean="0"/>
          </a:p>
          <a:p>
            <a:pPr marL="1168400" lvl="1" indent="-711200">
              <a:buFontTx/>
              <a:buNone/>
              <a:defRPr/>
            </a:pPr>
            <a:r>
              <a:rPr lang="en-US" sz="3200" dirty="0" smtClean="0"/>
              <a:t>III. Socialization via stories</a:t>
            </a:r>
          </a:p>
          <a:p>
            <a:pPr marL="1168400" lvl="1" indent="-711200">
              <a:buFontTx/>
              <a:buNone/>
              <a:defRPr/>
            </a:pPr>
            <a:endParaRPr lang="en-US" sz="3200" dirty="0" smtClean="0"/>
          </a:p>
          <a:p>
            <a:pPr marL="1168400" lvl="1" indent="-711200">
              <a:buFontTx/>
              <a:buNone/>
              <a:defRPr/>
            </a:pPr>
            <a:r>
              <a:rPr lang="en-US" sz="3200" dirty="0" smtClean="0"/>
              <a:t>IV. Story attachments</a:t>
            </a:r>
          </a:p>
          <a:p>
            <a:pPr marL="1168400" lvl="1" indent="-711200">
              <a:buFontTx/>
              <a:buNone/>
              <a:defRPr/>
            </a:pPr>
            <a:endParaRPr lang="en-US" sz="3200" dirty="0" smtClean="0"/>
          </a:p>
          <a:p>
            <a:pPr marL="1168400" lvl="1" indent="-711200">
              <a:buFontTx/>
              <a:buNone/>
              <a:defRPr/>
            </a:pPr>
            <a:endParaRPr lang="en-US" sz="32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smtClean="0">
                <a:effectLst/>
              </a:rPr>
              <a:t>A tiny narrator: Amy (19 mo.)</a:t>
            </a:r>
          </a:p>
        </p:txBody>
      </p:sp>
      <p:sp>
        <p:nvSpPr>
          <p:cNvPr id="24579" name="Rectangle 3"/>
          <p:cNvSpPr>
            <a:spLocks noGrp="1" noChangeArrowheads="1"/>
          </p:cNvSpPr>
          <p:nvPr>
            <p:ph type="body" idx="1"/>
          </p:nvPr>
        </p:nvSpPr>
        <p:spPr>
          <a:noFill/>
        </p:spPr>
        <p:txBody>
          <a:bodyPr/>
          <a:lstStyle/>
          <a:p>
            <a:pPr>
              <a:lnSpc>
                <a:spcPct val="90000"/>
              </a:lnSpc>
              <a:buFont typeface="Wingdings" pitchFamily="1" charset="2"/>
              <a:buNone/>
            </a:pPr>
            <a:r>
              <a:rPr lang="en-US" sz="2400" smtClean="0">
                <a:effectLst/>
              </a:rPr>
              <a:t>Mom: She pulled a little sneaky the other day, went 	out the back door and fell down and busted 	her back all up…Didn’t you? Went out there 	and fell.</a:t>
            </a:r>
          </a:p>
          <a:p>
            <a:pPr>
              <a:lnSpc>
                <a:spcPct val="90000"/>
              </a:lnSpc>
              <a:buFont typeface="Wingdings" pitchFamily="1" charset="2"/>
              <a:buNone/>
            </a:pPr>
            <a:r>
              <a:rPr lang="en-US" sz="2400" smtClean="0">
                <a:effectLst/>
              </a:rPr>
              <a:t>Amy: (nods)</a:t>
            </a:r>
          </a:p>
          <a:p>
            <a:pPr>
              <a:lnSpc>
                <a:spcPct val="90000"/>
              </a:lnSpc>
              <a:buFont typeface="Wingdings" pitchFamily="1" charset="2"/>
              <a:buNone/>
            </a:pPr>
            <a:r>
              <a:rPr lang="en-US" sz="2400" smtClean="0">
                <a:effectLst/>
              </a:rPr>
              <a:t>Mom: Mm. (nods) Say, ‘yes.’</a:t>
            </a:r>
          </a:p>
          <a:p>
            <a:pPr>
              <a:lnSpc>
                <a:spcPct val="90000"/>
              </a:lnSpc>
              <a:buFont typeface="Wingdings" pitchFamily="1" charset="2"/>
              <a:buNone/>
            </a:pPr>
            <a:r>
              <a:rPr lang="en-US" sz="2400" smtClean="0">
                <a:effectLst/>
              </a:rPr>
              <a:t>Amy:  Me big fall down. (lifts up dress)</a:t>
            </a:r>
          </a:p>
          <a:p>
            <a:pPr>
              <a:lnSpc>
                <a:spcPct val="90000"/>
              </a:lnSpc>
              <a:buFont typeface="Wingdings" pitchFamily="1" charset="2"/>
              <a:buNone/>
            </a:pPr>
            <a:r>
              <a:rPr lang="en-US" sz="2400" smtClean="0">
                <a:effectLst/>
              </a:rPr>
              <a:t>Mom: You fell down, yeah. (smiles). You hit your 	back.</a:t>
            </a:r>
          </a:p>
          <a:p>
            <a:pPr>
              <a:lnSpc>
                <a:spcPct val="90000"/>
              </a:lnSpc>
              <a:buFont typeface="Wingdings" pitchFamily="1" charset="2"/>
              <a:buNone/>
            </a:pPr>
            <a:r>
              <a:rPr lang="en-US" sz="2400" smtClean="0">
                <a:effectLst/>
              </a:rPr>
              <a:t>Amy:  (lifts up dress again)</a:t>
            </a:r>
          </a:p>
          <a:p>
            <a:pPr>
              <a:lnSpc>
                <a:spcPct val="90000"/>
              </a:lnSpc>
              <a:buFont typeface="Wingdings" pitchFamily="1" charset="2"/>
              <a:buNone/>
            </a:pPr>
            <a:endParaRPr lang="en-US" sz="2400" smtClean="0">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r>
              <a:rPr lang="en-US" smtClean="0">
                <a:effectLst/>
              </a:rPr>
              <a:t>Early stories of personal experience</a:t>
            </a:r>
          </a:p>
        </p:txBody>
      </p:sp>
      <p:sp>
        <p:nvSpPr>
          <p:cNvPr id="25603" name="Rectangle 3"/>
          <p:cNvSpPr>
            <a:spLocks noGrp="1" noChangeArrowheads="1"/>
          </p:cNvSpPr>
          <p:nvPr>
            <p:ph type="body" idx="1"/>
          </p:nvPr>
        </p:nvSpPr>
        <p:spPr>
          <a:noFill/>
        </p:spPr>
        <p:txBody>
          <a:bodyPr/>
          <a:lstStyle/>
          <a:p>
            <a:r>
              <a:rPr lang="en-US" dirty="0" smtClean="0">
                <a:effectLst/>
              </a:rPr>
              <a:t>First genre to emerge developmentally</a:t>
            </a:r>
          </a:p>
          <a:p>
            <a:r>
              <a:rPr lang="en-US" dirty="0" smtClean="0">
                <a:effectLst/>
              </a:rPr>
              <a:t>Told in interaction</a:t>
            </a:r>
          </a:p>
          <a:p>
            <a:r>
              <a:rPr lang="en-US" dirty="0" smtClean="0">
                <a:effectLst/>
              </a:rPr>
              <a:t>Invokes small departures from the ordinary</a:t>
            </a:r>
          </a:p>
          <a:p>
            <a:r>
              <a:rPr lang="en-US" dirty="0" smtClean="0">
                <a:effectLst/>
              </a:rPr>
              <a:t>Involves sound effects and nonverbal enactments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r>
              <a:rPr lang="en-US" dirty="0" smtClean="0">
                <a:effectLst/>
              </a:rPr>
              <a:t>Another example: </a:t>
            </a:r>
            <a:br>
              <a:rPr lang="en-US" dirty="0" smtClean="0">
                <a:effectLst/>
              </a:rPr>
            </a:br>
            <a:r>
              <a:rPr lang="en-US" dirty="0" smtClean="0">
                <a:effectLst/>
              </a:rPr>
              <a:t>Tara (32 mo)</a:t>
            </a:r>
          </a:p>
        </p:txBody>
      </p:sp>
      <p:sp>
        <p:nvSpPr>
          <p:cNvPr id="26627" name="Rectangle 3"/>
          <p:cNvSpPr>
            <a:spLocks noGrp="1" noChangeArrowheads="1"/>
          </p:cNvSpPr>
          <p:nvPr>
            <p:ph type="body" idx="1"/>
          </p:nvPr>
        </p:nvSpPr>
        <p:spPr>
          <a:noFill/>
        </p:spPr>
        <p:txBody>
          <a:bodyPr/>
          <a:lstStyle/>
          <a:p>
            <a:pPr>
              <a:buNone/>
            </a:pPr>
            <a:endParaRPr lang="en-US" dirty="0" smtClean="0">
              <a:effectLst/>
            </a:endParaRPr>
          </a:p>
          <a:p>
            <a:r>
              <a:rPr lang="en-US" dirty="0" smtClean="0">
                <a:effectLst/>
              </a:rPr>
              <a:t>(Tara has been playing with her doll, pretending to feed her, says, “her choke”)</a:t>
            </a:r>
          </a:p>
          <a:p>
            <a:r>
              <a:rPr lang="en-US" dirty="0" smtClean="0">
                <a:effectLst/>
              </a:rPr>
              <a:t>T: “Other day, other day…I tell Richard. Um Richard . (raises right arm, lets it fall) Richard down at work (puts fingers around eyes as if pressed against a window)He’s on the bus…”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Tara example (continued)</a:t>
            </a:r>
            <a:endParaRPr lang="en-US" dirty="0"/>
          </a:p>
        </p:txBody>
      </p:sp>
      <p:sp>
        <p:nvSpPr>
          <p:cNvPr id="3" name="Content Placeholder 2"/>
          <p:cNvSpPr>
            <a:spLocks noGrp="1"/>
          </p:cNvSpPr>
          <p:nvPr>
            <p:ph idx="1"/>
          </p:nvPr>
        </p:nvSpPr>
        <p:spPr/>
        <p:txBody>
          <a:bodyPr/>
          <a:lstStyle/>
          <a:p>
            <a:r>
              <a:rPr lang="en-US" dirty="0" smtClean="0"/>
              <a:t>T: He’s on the bus. Get. (walks forward with rocky gait) </a:t>
            </a:r>
            <a:r>
              <a:rPr lang="en-US" dirty="0" err="1" smtClean="0"/>
              <a:t>Walkin</a:t>
            </a:r>
            <a:r>
              <a:rPr lang="en-US" dirty="0" smtClean="0"/>
              <a:t>.</a:t>
            </a:r>
          </a:p>
          <a:p>
            <a:pPr>
              <a:buNone/>
            </a:pPr>
            <a:r>
              <a:rPr lang="en-US" dirty="0" smtClean="0"/>
              <a:t>  (makes horrible face, mouth wide open, tongue out) </a:t>
            </a:r>
            <a:r>
              <a:rPr lang="en-US" dirty="0" err="1" smtClean="0"/>
              <a:t>Aach</a:t>
            </a:r>
            <a:r>
              <a:rPr lang="en-US" dirty="0" smtClean="0"/>
              <a:t>!  </a:t>
            </a:r>
            <a:r>
              <a:rPr lang="en-US" dirty="0" err="1" smtClean="0"/>
              <a:t>Aach</a:t>
            </a:r>
            <a:r>
              <a:rPr lang="en-US" dirty="0" smtClean="0"/>
              <a:t>!</a:t>
            </a:r>
          </a:p>
          <a:p>
            <a:r>
              <a:rPr lang="en-US" dirty="0" smtClean="0"/>
              <a:t>M: Who does that?</a:t>
            </a:r>
          </a:p>
          <a:p>
            <a:r>
              <a:rPr lang="en-US" dirty="0" smtClean="0"/>
              <a:t>T: uh, Richard (looking at M(</a:t>
            </a:r>
          </a:p>
          <a:p>
            <a:r>
              <a:rPr lang="en-US" dirty="0" smtClean="0"/>
              <a:t>M: He does? Why does he do that?</a:t>
            </a:r>
          </a:p>
          <a:p>
            <a:r>
              <a:rPr lang="en-US" dirty="0" smtClean="0"/>
              <a:t>T: Because him choked. (raises arms)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Tara example (continued)</a:t>
            </a:r>
            <a:endParaRPr lang="en-US" dirty="0"/>
          </a:p>
        </p:txBody>
      </p:sp>
      <p:sp>
        <p:nvSpPr>
          <p:cNvPr id="3" name="Content Placeholder 2"/>
          <p:cNvSpPr>
            <a:spLocks noGrp="1"/>
          </p:cNvSpPr>
          <p:nvPr>
            <p:ph idx="1"/>
          </p:nvPr>
        </p:nvSpPr>
        <p:spPr/>
        <p:txBody>
          <a:bodyPr/>
          <a:lstStyle/>
          <a:p>
            <a:r>
              <a:rPr lang="en-US" dirty="0" smtClean="0"/>
              <a:t>M: He got sick? Do you know why? </a:t>
            </a:r>
            <a:r>
              <a:rPr lang="en-US" dirty="0" err="1" smtClean="0"/>
              <a:t>D’you</a:t>
            </a:r>
            <a:r>
              <a:rPr lang="en-US" dirty="0" smtClean="0"/>
              <a:t> know why he choked? Cause he smoked cigarettes (in confiding, hushed tone, nodding solemnly)</a:t>
            </a:r>
          </a:p>
          <a:p>
            <a:r>
              <a:rPr lang="en-US" dirty="0" smtClean="0"/>
              <a:t>T: (walks toward M) He smoked a cigarettes (quietly). You can’t smoke. (Shakes head) (Opens mouth, sticks out tongue, gestures toward her brother)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Tara example (continued)</a:t>
            </a:r>
            <a:endParaRPr lang="en-US" dirty="0"/>
          </a:p>
        </p:txBody>
      </p:sp>
      <p:sp>
        <p:nvSpPr>
          <p:cNvPr id="3" name="Content Placeholder 2"/>
          <p:cNvSpPr>
            <a:spLocks noGrp="1"/>
          </p:cNvSpPr>
          <p:nvPr>
            <p:ph idx="1"/>
          </p:nvPr>
        </p:nvSpPr>
        <p:spPr/>
        <p:txBody>
          <a:bodyPr/>
          <a:lstStyle/>
          <a:p>
            <a:r>
              <a:rPr lang="en-US" dirty="0" smtClean="0"/>
              <a:t>T: Can’t eat beer. (gazes at M)</a:t>
            </a:r>
          </a:p>
          <a:p>
            <a:r>
              <a:rPr lang="en-US" dirty="0" smtClean="0"/>
              <a:t>M: You can’t eat bear, no.</a:t>
            </a:r>
          </a:p>
          <a:p>
            <a:r>
              <a:rPr lang="en-US" dirty="0" smtClean="0"/>
              <a:t>Brother: Not even wine. Not even wine.</a:t>
            </a:r>
          </a:p>
          <a:p>
            <a:r>
              <a:rPr lang="en-US" dirty="0" smtClean="0"/>
              <a:t>M: Nope.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r>
              <a:rPr lang="en-US" smtClean="0">
                <a:effectLst/>
              </a:rPr>
              <a:t>Structural elements: </a:t>
            </a:r>
            <a:br>
              <a:rPr lang="en-US" smtClean="0">
                <a:effectLst/>
              </a:rPr>
            </a:br>
            <a:r>
              <a:rPr lang="en-US" smtClean="0">
                <a:effectLst/>
              </a:rPr>
              <a:t>Tara (32 mo)</a:t>
            </a:r>
          </a:p>
        </p:txBody>
      </p:sp>
      <p:sp>
        <p:nvSpPr>
          <p:cNvPr id="29699" name="Rectangle 3"/>
          <p:cNvSpPr>
            <a:spLocks noGrp="1" noChangeArrowheads="1"/>
          </p:cNvSpPr>
          <p:nvPr>
            <p:ph type="body" idx="1"/>
          </p:nvPr>
        </p:nvSpPr>
        <p:spPr>
          <a:noFill/>
        </p:spPr>
        <p:txBody>
          <a:bodyPr/>
          <a:lstStyle/>
          <a:p>
            <a:pPr>
              <a:buFont typeface="Wingdings" pitchFamily="1" charset="2"/>
              <a:buNone/>
            </a:pPr>
            <a:endParaRPr lang="en-US" sz="2800" dirty="0" smtClean="0">
              <a:effectLst/>
            </a:endParaRPr>
          </a:p>
          <a:p>
            <a:pPr>
              <a:buFont typeface="Wingdings" pitchFamily="1" charset="2"/>
              <a:buNone/>
            </a:pPr>
            <a:r>
              <a:rPr lang="en-US" sz="2400" dirty="0" smtClean="0">
                <a:effectLst/>
              </a:rPr>
              <a:t>Tara: “Other day, other day…I tell Richard, um 		Richard down at work…He’s on the bus…  	[Orientation]</a:t>
            </a:r>
          </a:p>
          <a:p>
            <a:pPr>
              <a:buFont typeface="Wingdings" pitchFamily="1" charset="2"/>
              <a:buNone/>
            </a:pPr>
            <a:r>
              <a:rPr lang="en-US" sz="2400" dirty="0" smtClean="0">
                <a:effectLst/>
              </a:rPr>
              <a:t>Tara: Get. Walking.  [Complicating action]</a:t>
            </a:r>
          </a:p>
          <a:p>
            <a:pPr>
              <a:buFont typeface="Wingdings" pitchFamily="1" charset="2"/>
              <a:buNone/>
            </a:pPr>
            <a:r>
              <a:rPr lang="en-US" sz="2400" dirty="0" smtClean="0">
                <a:effectLst/>
              </a:rPr>
              <a:t>Tara: ‘</a:t>
            </a:r>
            <a:r>
              <a:rPr lang="en-US" sz="2400" dirty="0" err="1" smtClean="0">
                <a:effectLst/>
              </a:rPr>
              <a:t>Aach</a:t>
            </a:r>
            <a:r>
              <a:rPr lang="en-US" sz="2400" dirty="0" smtClean="0">
                <a:effectLst/>
              </a:rPr>
              <a:t>!  </a:t>
            </a:r>
            <a:r>
              <a:rPr lang="en-US" sz="2400" dirty="0" err="1" smtClean="0">
                <a:effectLst/>
              </a:rPr>
              <a:t>Aach</a:t>
            </a:r>
            <a:r>
              <a:rPr lang="en-US" sz="2400" dirty="0" smtClean="0">
                <a:effectLst/>
              </a:rPr>
              <a:t>!’   [Evaluation]</a:t>
            </a:r>
          </a:p>
          <a:p>
            <a:pPr>
              <a:buFont typeface="Wingdings" pitchFamily="1" charset="2"/>
              <a:buNone/>
            </a:pPr>
            <a:r>
              <a:rPr lang="en-US" sz="2400" dirty="0" smtClean="0">
                <a:effectLst/>
              </a:rPr>
              <a:t>Mom: He got sick? You know why? [</a:t>
            </a:r>
            <a:r>
              <a:rPr lang="en-US" sz="2400" dirty="0" err="1" smtClean="0">
                <a:effectLst/>
              </a:rPr>
              <a:t>Eval</a:t>
            </a:r>
            <a:r>
              <a:rPr lang="en-US" sz="2400" dirty="0" smtClean="0">
                <a:effectLst/>
              </a:rPr>
              <a:t>]</a:t>
            </a:r>
          </a:p>
          <a:p>
            <a:pPr>
              <a:buFont typeface="Wingdings" pitchFamily="1" charset="2"/>
              <a:buNone/>
            </a:pPr>
            <a:r>
              <a:rPr lang="en-US" sz="2400" dirty="0" smtClean="0">
                <a:effectLst/>
              </a:rPr>
              <a:t>Tara: You can’t smoke. Can’t eat beer. [Coda]</a:t>
            </a:r>
          </a:p>
          <a:p>
            <a:pPr>
              <a:buFont typeface="Wingdings" pitchFamily="1" charset="2"/>
              <a:buNone/>
            </a:pPr>
            <a:r>
              <a:rPr lang="en-US" sz="2400" dirty="0" smtClean="0">
                <a:effectLst/>
              </a:rPr>
              <a:t>Tara’s brother: Not even wine. [Coda]</a:t>
            </a:r>
          </a:p>
          <a:p>
            <a:endParaRPr lang="en-US" sz="2800" dirty="0" smtClean="0">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related interesting fact</a:t>
            </a:r>
            <a:endParaRPr lang="en-US" dirty="0"/>
          </a:p>
        </p:txBody>
      </p:sp>
      <p:sp>
        <p:nvSpPr>
          <p:cNvPr id="3" name="Content Placeholder 2"/>
          <p:cNvSpPr>
            <a:spLocks noGrp="1"/>
          </p:cNvSpPr>
          <p:nvPr>
            <p:ph idx="1"/>
          </p:nvPr>
        </p:nvSpPr>
        <p:spPr/>
        <p:txBody>
          <a:bodyPr/>
          <a:lstStyle/>
          <a:p>
            <a:r>
              <a:rPr lang="en-US" dirty="0" smtClean="0">
                <a:effectLst/>
              </a:rPr>
              <a:t>Profoundly deaf children, who are linguistically isolated, are able to create gestured narratives</a:t>
            </a:r>
          </a:p>
          <a:p>
            <a:endParaRPr lang="en-US" dirty="0" smtClean="0">
              <a:effectLst/>
            </a:endParaRPr>
          </a:p>
          <a:p>
            <a:endParaRPr lang="en-US" dirty="0" smtClean="0">
              <a:effectLst/>
            </a:endParaRPr>
          </a:p>
          <a:p>
            <a:endParaRPr lang="en-US" dirty="0" smtClean="0">
              <a:effectLst/>
            </a:endParaRPr>
          </a:p>
          <a:p>
            <a:pPr>
              <a:buNone/>
            </a:pPr>
            <a:r>
              <a:rPr lang="en-US" sz="2800" dirty="0" smtClean="0">
                <a:effectLst/>
              </a:rPr>
              <a:t> (Van </a:t>
            </a:r>
            <a:r>
              <a:rPr lang="en-US" sz="2800" dirty="0" err="1" smtClean="0">
                <a:effectLst/>
              </a:rPr>
              <a:t>Deusen</a:t>
            </a:r>
            <a:r>
              <a:rPr lang="en-US" sz="2800" dirty="0" smtClean="0">
                <a:effectLst/>
              </a:rPr>
              <a:t> Phillips, </a:t>
            </a:r>
            <a:r>
              <a:rPr lang="en-US" sz="2800" dirty="0" err="1" smtClean="0">
                <a:effectLst/>
              </a:rPr>
              <a:t>Goldin</a:t>
            </a:r>
            <a:r>
              <a:rPr lang="en-US" sz="2800" dirty="0" smtClean="0">
                <a:effectLst/>
              </a:rPr>
              <a:t>-Meadow, &amp; Miller, 2001)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smtClean="0">
                <a:effectLst/>
              </a:rPr>
              <a:t>Rapid development of stories of personal experience</a:t>
            </a:r>
          </a:p>
        </p:txBody>
      </p:sp>
      <p:sp>
        <p:nvSpPr>
          <p:cNvPr id="30723" name="Rectangle 3"/>
          <p:cNvSpPr>
            <a:spLocks noGrp="1" noChangeArrowheads="1"/>
          </p:cNvSpPr>
          <p:nvPr>
            <p:ph type="body" idx="1"/>
          </p:nvPr>
        </p:nvSpPr>
        <p:spPr>
          <a:noFill/>
        </p:spPr>
        <p:txBody>
          <a:bodyPr/>
          <a:lstStyle/>
          <a:p>
            <a:pPr>
              <a:lnSpc>
                <a:spcPct val="90000"/>
              </a:lnSpc>
            </a:pPr>
            <a:endParaRPr lang="en-US" sz="2400" smtClean="0">
              <a:effectLst/>
            </a:endParaRPr>
          </a:p>
          <a:p>
            <a:pPr>
              <a:lnSpc>
                <a:spcPct val="90000"/>
              </a:lnSpc>
            </a:pPr>
            <a:r>
              <a:rPr lang="en-US" sz="2400" smtClean="0">
                <a:effectLst/>
              </a:rPr>
              <a:t>Structural components</a:t>
            </a:r>
          </a:p>
          <a:p>
            <a:pPr>
              <a:lnSpc>
                <a:spcPct val="90000"/>
              </a:lnSpc>
            </a:pPr>
            <a:r>
              <a:rPr lang="en-US" sz="2400" smtClean="0">
                <a:effectLst/>
              </a:rPr>
              <a:t>Dev of specific linguistic systems</a:t>
            </a:r>
          </a:p>
          <a:p>
            <a:pPr lvl="1">
              <a:lnSpc>
                <a:spcPct val="90000"/>
              </a:lnSpc>
            </a:pPr>
            <a:r>
              <a:rPr lang="en-US" sz="2400" smtClean="0">
                <a:effectLst/>
              </a:rPr>
              <a:t>e.g., tense marking (e.g., “Riley chewed up the raccoon!”)</a:t>
            </a:r>
          </a:p>
          <a:p>
            <a:pPr lvl="1">
              <a:lnSpc>
                <a:spcPct val="90000"/>
              </a:lnSpc>
            </a:pPr>
            <a:r>
              <a:rPr lang="en-US" sz="2400" smtClean="0">
                <a:effectLst/>
              </a:rPr>
              <a:t>E.g., evaluative devices (e.g., “I cried ‘waah!’ like that.”)</a:t>
            </a:r>
          </a:p>
          <a:p>
            <a:pPr lvl="1">
              <a:lnSpc>
                <a:spcPct val="90000"/>
              </a:lnSpc>
            </a:pPr>
            <a:endParaRPr lang="en-US" sz="2400" smtClean="0">
              <a:effectLst/>
            </a:endParaRPr>
          </a:p>
          <a:p>
            <a:pPr>
              <a:lnSpc>
                <a:spcPct val="90000"/>
              </a:lnSpc>
            </a:pPr>
            <a:r>
              <a:rPr lang="en-US" sz="2400" smtClean="0">
                <a:effectLst/>
              </a:rPr>
              <a:t>More sophisticated depictions of “landscape of consciousness”</a:t>
            </a:r>
          </a:p>
          <a:p>
            <a:pPr>
              <a:lnSpc>
                <a:spcPct val="90000"/>
              </a:lnSpc>
            </a:pPr>
            <a:r>
              <a:rPr lang="en-US" sz="2400" smtClean="0">
                <a:effectLst/>
              </a:rPr>
              <a:t>Range of time frames (e.g, hypothetical, future)</a:t>
            </a:r>
          </a:p>
          <a:p>
            <a:pPr>
              <a:lnSpc>
                <a:spcPct val="90000"/>
              </a:lnSpc>
            </a:pPr>
            <a:endParaRPr lang="en-US" sz="2400" smtClean="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dirty="0" smtClean="0">
                <a:effectLst/>
              </a:rPr>
              <a:t>Stories of personal experience are building blocks of life stories</a:t>
            </a:r>
          </a:p>
        </p:txBody>
      </p:sp>
      <p:sp>
        <p:nvSpPr>
          <p:cNvPr id="31747" name="Rectangle 3"/>
          <p:cNvSpPr>
            <a:spLocks noGrp="1" noChangeArrowheads="1"/>
          </p:cNvSpPr>
          <p:nvPr>
            <p:ph type="body" idx="1"/>
          </p:nvPr>
        </p:nvSpPr>
        <p:spPr>
          <a:noFill/>
        </p:spPr>
        <p:txBody>
          <a:bodyPr/>
          <a:lstStyle/>
          <a:p>
            <a:endParaRPr lang="en-US" dirty="0" smtClean="0">
              <a:effectLst/>
            </a:endParaRPr>
          </a:p>
          <a:p>
            <a:r>
              <a:rPr lang="en-US" dirty="0" smtClean="0">
                <a:effectLst/>
              </a:rPr>
              <a:t>Life story = oral story of one’s life over the long term</a:t>
            </a:r>
          </a:p>
          <a:p>
            <a:r>
              <a:rPr lang="en-US" dirty="0" smtClean="0">
                <a:effectLst/>
              </a:rPr>
              <a:t>The events that have made me who I am </a:t>
            </a:r>
          </a:p>
          <a:p>
            <a:r>
              <a:rPr lang="en-US" dirty="0" smtClean="0">
                <a:effectLst/>
              </a:rPr>
              <a:t>Emerges in adolescence</a:t>
            </a:r>
          </a:p>
          <a:p>
            <a:endParaRPr lang="en-US" dirty="0" smtClean="0">
              <a:effectLst/>
            </a:endParaRPr>
          </a:p>
          <a:p>
            <a:pPr>
              <a:buNone/>
            </a:pPr>
            <a:r>
              <a:rPr lang="en-US" dirty="0" smtClean="0">
                <a:effectLst/>
              </a:rPr>
              <a:t> (</a:t>
            </a:r>
            <a:r>
              <a:rPr lang="en-US" dirty="0" err="1" smtClean="0">
                <a:effectLst/>
              </a:rPr>
              <a:t>Linde</a:t>
            </a:r>
            <a:r>
              <a:rPr lang="en-US" dirty="0" smtClean="0">
                <a:effectLst/>
              </a:rPr>
              <a:t>, 1989)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narrative?</a:t>
            </a:r>
            <a:endParaRPr lang="en-US" dirty="0"/>
          </a:p>
        </p:txBody>
      </p:sp>
      <p:sp>
        <p:nvSpPr>
          <p:cNvPr id="3" name="Content Placeholder 2"/>
          <p:cNvSpPr>
            <a:spLocks noGrp="1"/>
          </p:cNvSpPr>
          <p:nvPr>
            <p:ph idx="1"/>
          </p:nvPr>
        </p:nvSpPr>
        <p:spPr/>
        <p:txBody>
          <a:bodyPr/>
          <a:lstStyle/>
          <a:p>
            <a:r>
              <a:rPr lang="en-US" sz="3600" dirty="0" smtClean="0"/>
              <a:t>A powerful, universal tool of meaning making</a:t>
            </a:r>
          </a:p>
          <a:p>
            <a:pPr lvl="1"/>
            <a:r>
              <a:rPr lang="en-US" sz="3600" dirty="0" smtClean="0"/>
              <a:t>Temporal ordering: A happened and then B and then C</a:t>
            </a:r>
          </a:p>
          <a:p>
            <a:pPr lvl="1"/>
            <a:r>
              <a:rPr lang="en-US" sz="3600" dirty="0" smtClean="0"/>
              <a:t>Evaluation: Why these events matter</a:t>
            </a:r>
          </a:p>
          <a:p>
            <a:endParaRPr lang="en-US" sz="4000" dirty="0" smtClean="0"/>
          </a:p>
          <a:p>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n-US" smtClean="0">
                <a:effectLst/>
              </a:rPr>
              <a:t>Stories of personal experience as building blocks of life stories</a:t>
            </a:r>
          </a:p>
        </p:txBody>
      </p:sp>
      <p:sp>
        <p:nvSpPr>
          <p:cNvPr id="32771" name="Rectangle 3"/>
          <p:cNvSpPr>
            <a:spLocks noGrp="1" noChangeArrowheads="1"/>
          </p:cNvSpPr>
          <p:nvPr>
            <p:ph type="body" idx="1"/>
          </p:nvPr>
        </p:nvSpPr>
        <p:spPr>
          <a:noFill/>
        </p:spPr>
        <p:txBody>
          <a:bodyPr/>
          <a:lstStyle/>
          <a:p>
            <a:endParaRPr lang="en-US" smtClean="0">
              <a:effectLst/>
            </a:endParaRPr>
          </a:p>
          <a:p>
            <a:r>
              <a:rPr lang="en-US" smtClean="0">
                <a:effectLst/>
              </a:rPr>
              <a:t>Extended reportability</a:t>
            </a:r>
          </a:p>
          <a:p>
            <a:pPr lvl="1"/>
            <a:r>
              <a:rPr lang="en-US" smtClean="0">
                <a:effectLst/>
              </a:rPr>
              <a:t>Milestones</a:t>
            </a:r>
          </a:p>
          <a:p>
            <a:pPr lvl="1"/>
            <a:r>
              <a:rPr lang="en-US" smtClean="0">
                <a:effectLst/>
              </a:rPr>
              <a:t>Relevant over long time periods</a:t>
            </a:r>
          </a:p>
          <a:p>
            <a:pPr lvl="1"/>
            <a:endParaRPr lang="en-US" smtClean="0">
              <a:effectLst/>
            </a:endParaRPr>
          </a:p>
          <a:p>
            <a:r>
              <a:rPr lang="en-US" smtClean="0">
                <a:effectLst/>
              </a:rPr>
              <a:t>Selection among events </a:t>
            </a:r>
          </a:p>
          <a:p>
            <a:endParaRPr lang="en-US" smtClean="0">
              <a:effectLst/>
            </a:endParaRPr>
          </a:p>
          <a:p>
            <a:r>
              <a:rPr lang="en-US" smtClean="0">
                <a:effectLst/>
              </a:rPr>
              <a:t>Events and meanings are not fixed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r>
              <a:rPr lang="en-US" dirty="0" smtClean="0">
                <a:effectLst/>
              </a:rPr>
              <a:t>III. Socialization through Narrative</a:t>
            </a:r>
          </a:p>
        </p:txBody>
      </p:sp>
      <p:sp>
        <p:nvSpPr>
          <p:cNvPr id="34819" name="Rectangle 3"/>
          <p:cNvSpPr>
            <a:spLocks noGrp="1" noChangeArrowheads="1"/>
          </p:cNvSpPr>
          <p:nvPr>
            <p:ph type="body" idx="1"/>
          </p:nvPr>
        </p:nvSpPr>
        <p:spPr>
          <a:noFill/>
        </p:spPr>
        <p:txBody>
          <a:bodyPr/>
          <a:lstStyle/>
          <a:p>
            <a:endParaRPr lang="en-US" smtClean="0">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r>
              <a:rPr lang="en-US" smtClean="0">
                <a:effectLst/>
              </a:rPr>
              <a:t>Socialization = </a:t>
            </a:r>
          </a:p>
        </p:txBody>
      </p:sp>
      <p:sp>
        <p:nvSpPr>
          <p:cNvPr id="35843" name="Rectangle 3"/>
          <p:cNvSpPr>
            <a:spLocks noGrp="1" noChangeArrowheads="1"/>
          </p:cNvSpPr>
          <p:nvPr>
            <p:ph type="body" idx="1"/>
          </p:nvPr>
        </p:nvSpPr>
        <p:spPr>
          <a:noFill/>
        </p:spPr>
        <p:txBody>
          <a:bodyPr/>
          <a:lstStyle/>
          <a:p>
            <a:pPr>
              <a:lnSpc>
                <a:spcPct val="90000"/>
              </a:lnSpc>
            </a:pPr>
            <a:endParaRPr lang="en-US" smtClean="0">
              <a:effectLst/>
            </a:endParaRPr>
          </a:p>
          <a:p>
            <a:pPr>
              <a:lnSpc>
                <a:spcPct val="90000"/>
              </a:lnSpc>
            </a:pPr>
            <a:r>
              <a:rPr lang="en-US" smtClean="0">
                <a:effectLst/>
              </a:rPr>
              <a:t>Process by which shared ways of being and acting in the world are passed on to children</a:t>
            </a:r>
          </a:p>
          <a:p>
            <a:pPr>
              <a:lnSpc>
                <a:spcPct val="90000"/>
              </a:lnSpc>
            </a:pPr>
            <a:r>
              <a:rPr lang="en-US" smtClean="0">
                <a:effectLst/>
              </a:rPr>
              <a:t>Interactive: parents as guides, models, children as active meaning makers</a:t>
            </a:r>
          </a:p>
          <a:p>
            <a:pPr>
              <a:lnSpc>
                <a:spcPct val="90000"/>
              </a:lnSpc>
            </a:pPr>
            <a:r>
              <a:rPr lang="en-US" smtClean="0">
                <a:effectLst/>
              </a:rPr>
              <a:t>Variation across cultures in shared beliefs and values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r>
              <a:rPr lang="en-US" smtClean="0">
                <a:effectLst/>
              </a:rPr>
              <a:t>Narrative as medium/tool of socialization</a:t>
            </a:r>
          </a:p>
        </p:txBody>
      </p:sp>
      <p:sp>
        <p:nvSpPr>
          <p:cNvPr id="36867" name="Rectangle 3"/>
          <p:cNvSpPr>
            <a:spLocks noGrp="1" noChangeArrowheads="1"/>
          </p:cNvSpPr>
          <p:nvPr>
            <p:ph type="body" idx="1"/>
          </p:nvPr>
        </p:nvSpPr>
        <p:spPr>
          <a:noFill/>
        </p:spPr>
        <p:txBody>
          <a:bodyPr/>
          <a:lstStyle/>
          <a:p>
            <a:endParaRPr lang="en-US" smtClean="0">
              <a:effectLst/>
            </a:endParaRPr>
          </a:p>
          <a:p>
            <a:r>
              <a:rPr lang="en-US" smtClean="0">
                <a:effectLst/>
              </a:rPr>
              <a:t>Sociocultural theory (Vygotsky)</a:t>
            </a:r>
          </a:p>
          <a:p>
            <a:r>
              <a:rPr lang="en-US" smtClean="0">
                <a:effectLst/>
              </a:rPr>
              <a:t>Participation in ROUTINE social activities </a:t>
            </a:r>
          </a:p>
          <a:p>
            <a:r>
              <a:rPr lang="en-US" smtClean="0">
                <a:effectLst/>
              </a:rPr>
              <a:t>Socialization is mediated by TALK, everyday communicative practices</a:t>
            </a:r>
          </a:p>
          <a:p>
            <a:r>
              <a:rPr lang="en-US" smtClean="0">
                <a:effectLst/>
              </a:rPr>
              <a:t>Especially narrative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r>
              <a:rPr lang="en-US" smtClean="0">
                <a:effectLst/>
              </a:rPr>
              <a:t>Narrative as medium/tool of socialization</a:t>
            </a:r>
          </a:p>
        </p:txBody>
      </p:sp>
      <p:sp>
        <p:nvSpPr>
          <p:cNvPr id="37891" name="Rectangle 3"/>
          <p:cNvSpPr>
            <a:spLocks noGrp="1" noChangeArrowheads="1"/>
          </p:cNvSpPr>
          <p:nvPr>
            <p:ph type="body" idx="1"/>
          </p:nvPr>
        </p:nvSpPr>
        <p:spPr>
          <a:noFill/>
        </p:spPr>
        <p:txBody>
          <a:bodyPr/>
          <a:lstStyle/>
          <a:p>
            <a:endParaRPr lang="en-US" smtClean="0">
              <a:effectLst/>
            </a:endParaRPr>
          </a:p>
          <a:p>
            <a:pPr>
              <a:buFont typeface="Wingdings" pitchFamily="1" charset="2"/>
              <a:buNone/>
            </a:pPr>
            <a:r>
              <a:rPr lang="en-US" smtClean="0">
                <a:effectLst/>
              </a:rPr>
              <a:t>Power of narrative:</a:t>
            </a:r>
          </a:p>
          <a:p>
            <a:r>
              <a:rPr lang="en-US" smtClean="0">
                <a:effectLst/>
              </a:rPr>
              <a:t>Form of representation </a:t>
            </a:r>
          </a:p>
          <a:p>
            <a:r>
              <a:rPr lang="en-US" smtClean="0">
                <a:effectLst/>
              </a:rPr>
              <a:t>Social practice</a:t>
            </a:r>
          </a:p>
          <a:p>
            <a:endParaRPr lang="en-US" smtClean="0">
              <a:effectLst/>
            </a:endParaRPr>
          </a:p>
          <a:p>
            <a:pPr>
              <a:buFont typeface="Wingdings" pitchFamily="1" charset="2"/>
              <a:buNone/>
            </a:pPr>
            <a:r>
              <a:rPr lang="en-US" sz="2000" smtClean="0">
                <a:effectLst/>
              </a:rPr>
              <a:t> (Bruner, 1990)</a:t>
            </a:r>
            <a:endParaRPr lang="en-US" smtClean="0">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endParaRPr lang="en-US" smtClean="0">
              <a:effectLst/>
            </a:endParaRPr>
          </a:p>
        </p:txBody>
      </p:sp>
      <p:pic>
        <p:nvPicPr>
          <p:cNvPr id="38915" name="Picture 4"/>
          <p:cNvPicPr>
            <a:picLocks noGrp="1" noChangeAspect="1" noChangeArrowheads="1"/>
          </p:cNvPicPr>
          <p:nvPr>
            <p:ph type="body" idx="1"/>
          </p:nvPr>
        </p:nvPicPr>
        <p:blipFill>
          <a:blip r:embed="rId2"/>
          <a:srcRect/>
          <a:stretch>
            <a:fillRect/>
          </a:stretch>
        </p:blipFill>
        <p:spPr>
          <a:xfrm>
            <a:off x="2057400" y="381000"/>
            <a:ext cx="4860925" cy="58261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endParaRPr lang="en-US" smtClean="0">
              <a:effectLst/>
            </a:endParaRPr>
          </a:p>
        </p:txBody>
      </p:sp>
      <p:pic>
        <p:nvPicPr>
          <p:cNvPr id="39939" name="Picture 4"/>
          <p:cNvPicPr>
            <a:picLocks noGrp="1" noChangeAspect="1" noChangeArrowheads="1"/>
          </p:cNvPicPr>
          <p:nvPr>
            <p:ph type="body" idx="1"/>
          </p:nvPr>
        </p:nvPicPr>
        <p:blipFill>
          <a:blip r:embed="rId2"/>
          <a:srcRect/>
          <a:stretch>
            <a:fillRect/>
          </a:stretch>
        </p:blipFill>
        <p:spPr>
          <a:xfrm>
            <a:off x="3657600" y="0"/>
            <a:ext cx="5486400" cy="3984625"/>
          </a:xfrm>
        </p:spPr>
      </p:pic>
      <p:pic>
        <p:nvPicPr>
          <p:cNvPr id="39940" name="Picture 5"/>
          <p:cNvPicPr>
            <a:picLocks noChangeAspect="1" noChangeArrowheads="1"/>
          </p:cNvPicPr>
          <p:nvPr/>
        </p:nvPicPr>
        <p:blipFill>
          <a:blip r:embed="rId3"/>
          <a:srcRect/>
          <a:stretch>
            <a:fillRect/>
          </a:stretch>
        </p:blipFill>
        <p:spPr bwMode="auto">
          <a:xfrm>
            <a:off x="4343400" y="3657600"/>
            <a:ext cx="4800600" cy="3200400"/>
          </a:xfrm>
          <a:prstGeom prst="rect">
            <a:avLst/>
          </a:prstGeom>
          <a:noFill/>
          <a:ln w="9525">
            <a:noFill/>
            <a:miter lim="800000"/>
            <a:headEnd/>
            <a:tailEnd/>
          </a:ln>
        </p:spPr>
      </p:pic>
      <p:pic>
        <p:nvPicPr>
          <p:cNvPr id="39941" name="Picture 6"/>
          <p:cNvPicPr>
            <a:picLocks noChangeAspect="1" noChangeArrowheads="1"/>
          </p:cNvPicPr>
          <p:nvPr/>
        </p:nvPicPr>
        <p:blipFill>
          <a:blip r:embed="rId4"/>
          <a:srcRect/>
          <a:stretch>
            <a:fillRect/>
          </a:stretch>
        </p:blipFill>
        <p:spPr bwMode="auto">
          <a:xfrm>
            <a:off x="0" y="3044825"/>
            <a:ext cx="5715000" cy="3813175"/>
          </a:xfrm>
          <a:prstGeom prst="rect">
            <a:avLst/>
          </a:prstGeom>
          <a:noFill/>
          <a:ln w="9525">
            <a:noFill/>
            <a:miter lim="800000"/>
            <a:headEnd/>
            <a:tailEnd/>
          </a:ln>
        </p:spPr>
      </p:pic>
      <p:pic>
        <p:nvPicPr>
          <p:cNvPr id="39942" name="Picture 7"/>
          <p:cNvPicPr>
            <a:picLocks noChangeAspect="1" noChangeArrowheads="1"/>
          </p:cNvPicPr>
          <p:nvPr/>
        </p:nvPicPr>
        <p:blipFill>
          <a:blip r:embed="rId5"/>
          <a:srcRect/>
          <a:stretch>
            <a:fillRect/>
          </a:stretch>
        </p:blipFill>
        <p:spPr bwMode="auto">
          <a:xfrm>
            <a:off x="0" y="0"/>
            <a:ext cx="3733800" cy="3175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en-US" sz="3600" smtClean="0">
                <a:effectLst/>
              </a:rPr>
              <a:t>Stories of personal experience as medium of early socialization</a:t>
            </a:r>
            <a:endParaRPr lang="en-US" smtClean="0">
              <a:effectLst/>
            </a:endParaRPr>
          </a:p>
        </p:txBody>
      </p:sp>
      <p:sp>
        <p:nvSpPr>
          <p:cNvPr id="40963" name="Rectangle 3"/>
          <p:cNvSpPr>
            <a:spLocks noGrp="1" noChangeArrowheads="1"/>
          </p:cNvSpPr>
          <p:nvPr>
            <p:ph type="body" idx="1"/>
          </p:nvPr>
        </p:nvSpPr>
        <p:spPr>
          <a:noFill/>
        </p:spPr>
        <p:txBody>
          <a:bodyPr/>
          <a:lstStyle/>
          <a:p>
            <a:pPr>
              <a:lnSpc>
                <a:spcPct val="90000"/>
              </a:lnSpc>
            </a:pPr>
            <a:endParaRPr lang="en-US" sz="2800" smtClean="0">
              <a:effectLst/>
            </a:endParaRPr>
          </a:p>
          <a:p>
            <a:pPr>
              <a:lnSpc>
                <a:spcPct val="90000"/>
              </a:lnSpc>
            </a:pPr>
            <a:r>
              <a:rPr lang="en-US" sz="2800" smtClean="0">
                <a:effectLst/>
              </a:rPr>
              <a:t>Based on observations in homes and communities</a:t>
            </a:r>
          </a:p>
          <a:p>
            <a:pPr>
              <a:lnSpc>
                <a:spcPct val="90000"/>
              </a:lnSpc>
            </a:pPr>
            <a:r>
              <a:rPr lang="en-US" sz="2800" smtClean="0">
                <a:effectLst/>
              </a:rPr>
              <a:t>Young children</a:t>
            </a:r>
          </a:p>
          <a:p>
            <a:pPr>
              <a:lnSpc>
                <a:spcPct val="90000"/>
              </a:lnSpc>
            </a:pPr>
            <a:r>
              <a:rPr lang="en-US" sz="2800" smtClean="0">
                <a:effectLst/>
              </a:rPr>
              <a:t>ROUTINE: different ethnic, cultural, social class groups in the U.S.</a:t>
            </a:r>
          </a:p>
          <a:p>
            <a:pPr>
              <a:lnSpc>
                <a:spcPct val="90000"/>
              </a:lnSpc>
            </a:pPr>
            <a:endParaRPr lang="en-US" sz="2800" smtClean="0">
              <a:effectLst/>
            </a:endParaRPr>
          </a:p>
          <a:p>
            <a:pPr lvl="1">
              <a:lnSpc>
                <a:spcPct val="90000"/>
              </a:lnSpc>
              <a:buFontTx/>
              <a:buNone/>
            </a:pPr>
            <a:r>
              <a:rPr lang="en-US" sz="1800" smtClean="0">
                <a:effectLst/>
              </a:rPr>
              <a:t>(e.g., Heath, 1983; Miller, Cho, &amp; Bracey, 2005; Ochs &amp; Capps, 2001; Sperry &amp; Sperry 2000)</a:t>
            </a:r>
            <a:endParaRPr lang="en-US" sz="2000" smtClean="0">
              <a:effectLst/>
            </a:endParaRPr>
          </a:p>
          <a:p>
            <a:pPr>
              <a:lnSpc>
                <a:spcPct val="90000"/>
              </a:lnSpc>
            </a:pPr>
            <a:endParaRPr lang="en-US" sz="2800" smtClean="0">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en-US" smtClean="0">
                <a:effectLst/>
              </a:rPr>
              <a:t>Personal storytelling varies across groups</a:t>
            </a:r>
          </a:p>
        </p:txBody>
      </p:sp>
      <p:sp>
        <p:nvSpPr>
          <p:cNvPr id="41987" name="Rectangle 3"/>
          <p:cNvSpPr>
            <a:spLocks noGrp="1" noChangeArrowheads="1"/>
          </p:cNvSpPr>
          <p:nvPr>
            <p:ph type="body" idx="1"/>
          </p:nvPr>
        </p:nvSpPr>
        <p:spPr>
          <a:noFill/>
        </p:spPr>
        <p:txBody>
          <a:bodyPr/>
          <a:lstStyle/>
          <a:p>
            <a:pPr>
              <a:lnSpc>
                <a:spcPct val="90000"/>
              </a:lnSpc>
            </a:pPr>
            <a:endParaRPr lang="en-US" smtClean="0">
              <a:effectLst/>
            </a:endParaRPr>
          </a:p>
          <a:p>
            <a:pPr>
              <a:lnSpc>
                <a:spcPct val="90000"/>
              </a:lnSpc>
            </a:pPr>
            <a:endParaRPr lang="en-US" smtClean="0">
              <a:effectLst/>
            </a:endParaRPr>
          </a:p>
          <a:p>
            <a:pPr>
              <a:lnSpc>
                <a:spcPct val="90000"/>
              </a:lnSpc>
            </a:pPr>
            <a:r>
              <a:rPr lang="en-US" smtClean="0">
                <a:effectLst/>
              </a:rPr>
              <a:t>Appreciation of personal storytelling</a:t>
            </a:r>
          </a:p>
          <a:p>
            <a:pPr>
              <a:lnSpc>
                <a:spcPct val="90000"/>
              </a:lnSpc>
            </a:pPr>
            <a:r>
              <a:rPr lang="en-US" smtClean="0">
                <a:effectLst/>
              </a:rPr>
              <a:t>Dimensions that define the genre</a:t>
            </a:r>
          </a:p>
          <a:p>
            <a:pPr>
              <a:lnSpc>
                <a:spcPct val="90000"/>
              </a:lnSpc>
            </a:pPr>
            <a:r>
              <a:rPr lang="en-US" smtClean="0">
                <a:effectLst/>
              </a:rPr>
              <a:t>How children participate</a:t>
            </a:r>
          </a:p>
          <a:p>
            <a:pPr>
              <a:lnSpc>
                <a:spcPct val="90000"/>
              </a:lnSpc>
            </a:pPr>
            <a:endParaRPr lang="en-US" smtClean="0">
              <a:effectLst/>
            </a:endParaRPr>
          </a:p>
          <a:p>
            <a:pPr>
              <a:lnSpc>
                <a:spcPct val="90000"/>
              </a:lnSpc>
              <a:buFont typeface="Wingdings" pitchFamily="1" charset="2"/>
              <a:buNone/>
            </a:pPr>
            <a:r>
              <a:rPr lang="en-US" smtClean="0">
                <a:effectLst/>
              </a:rPr>
              <a:t>**This variability exists from the beginning &amp; conveys different values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r>
              <a:rPr lang="en-US" smtClean="0">
                <a:effectLst/>
              </a:rPr>
              <a:t>Personal storytelling varies across groups</a:t>
            </a:r>
          </a:p>
        </p:txBody>
      </p:sp>
      <p:sp>
        <p:nvSpPr>
          <p:cNvPr id="43011" name="Rectangle 3"/>
          <p:cNvSpPr>
            <a:spLocks noGrp="1" noChangeArrowheads="1"/>
          </p:cNvSpPr>
          <p:nvPr>
            <p:ph type="body" idx="1"/>
          </p:nvPr>
        </p:nvSpPr>
        <p:spPr>
          <a:noFill/>
        </p:spPr>
        <p:txBody>
          <a:bodyPr/>
          <a:lstStyle/>
          <a:p>
            <a:endParaRPr lang="en-US" smtClean="0">
              <a:effectLst/>
            </a:endParaRPr>
          </a:p>
          <a:p>
            <a:r>
              <a:rPr lang="en-US" smtClean="0">
                <a:effectLst/>
              </a:rPr>
              <a:t>Appreciation of personal storytelling</a:t>
            </a:r>
          </a:p>
          <a:p>
            <a:pPr>
              <a:buFont typeface="Wingdings" pitchFamily="1" charset="2"/>
              <a:buNone/>
            </a:pPr>
            <a:endParaRPr lang="en-US" smtClean="0">
              <a:effectLst/>
            </a:endParaRPr>
          </a:p>
          <a:p>
            <a:pPr>
              <a:buFont typeface="Wingdings" pitchFamily="1" charset="2"/>
              <a:buNone/>
            </a:pPr>
            <a:r>
              <a:rPr lang="en-US" smtClean="0">
                <a:effectLst/>
              </a:rPr>
              <a:t>	Very frequently, avidly, and competently practiced in American working-class communities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Multiplicity of narrative genres</a:t>
            </a:r>
            <a:endParaRPr lang="en-US" dirty="0"/>
          </a:p>
        </p:txBody>
      </p:sp>
      <p:sp>
        <p:nvSpPr>
          <p:cNvPr id="3" name="Content Placeholder 2"/>
          <p:cNvSpPr>
            <a:spLocks noGrp="1"/>
          </p:cNvSpPr>
          <p:nvPr>
            <p:ph idx="1"/>
          </p:nvPr>
        </p:nvSpPr>
        <p:spPr/>
        <p:txBody>
          <a:bodyPr/>
          <a:lstStyle/>
          <a:p>
            <a:r>
              <a:rPr lang="en-US" sz="3600" dirty="0" smtClean="0"/>
              <a:t>Children everywhere encounter many types or genres of narrative</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r>
              <a:rPr lang="en-US" smtClean="0">
                <a:effectLst/>
              </a:rPr>
              <a:t>Personal storytelling varies across groups</a:t>
            </a:r>
          </a:p>
        </p:txBody>
      </p:sp>
      <p:sp>
        <p:nvSpPr>
          <p:cNvPr id="44035" name="Rectangle 3"/>
          <p:cNvSpPr>
            <a:spLocks noGrp="1" noChangeArrowheads="1"/>
          </p:cNvSpPr>
          <p:nvPr>
            <p:ph type="body" idx="1"/>
          </p:nvPr>
        </p:nvSpPr>
        <p:spPr>
          <a:noFill/>
        </p:spPr>
        <p:txBody>
          <a:bodyPr/>
          <a:lstStyle/>
          <a:p>
            <a:pPr>
              <a:lnSpc>
                <a:spcPct val="90000"/>
              </a:lnSpc>
            </a:pPr>
            <a:endParaRPr lang="en-US" sz="2800" smtClean="0">
              <a:effectLst/>
            </a:endParaRPr>
          </a:p>
          <a:p>
            <a:pPr>
              <a:lnSpc>
                <a:spcPct val="90000"/>
              </a:lnSpc>
            </a:pPr>
            <a:r>
              <a:rPr lang="en-US" sz="2800" smtClean="0">
                <a:effectLst/>
              </a:rPr>
              <a:t>Dimensions that define the genre</a:t>
            </a:r>
          </a:p>
          <a:p>
            <a:pPr>
              <a:lnSpc>
                <a:spcPct val="90000"/>
              </a:lnSpc>
              <a:buFont typeface="Wingdings" pitchFamily="1" charset="2"/>
              <a:buNone/>
            </a:pPr>
            <a:endParaRPr lang="en-US" sz="2800" smtClean="0">
              <a:effectLst/>
            </a:endParaRPr>
          </a:p>
          <a:p>
            <a:pPr lvl="1">
              <a:lnSpc>
                <a:spcPct val="90000"/>
              </a:lnSpc>
            </a:pPr>
            <a:r>
              <a:rPr lang="en-US" sz="2400" smtClean="0">
                <a:effectLst/>
              </a:rPr>
              <a:t>Literal/fictional</a:t>
            </a:r>
          </a:p>
          <a:p>
            <a:pPr lvl="1">
              <a:lnSpc>
                <a:spcPct val="90000"/>
              </a:lnSpc>
            </a:pPr>
            <a:r>
              <a:rPr lang="en-US" sz="2400" smtClean="0">
                <a:effectLst/>
              </a:rPr>
              <a:t>Self-aggrandizing/self-denigrating</a:t>
            </a:r>
          </a:p>
          <a:p>
            <a:pPr lvl="1">
              <a:lnSpc>
                <a:spcPct val="90000"/>
              </a:lnSpc>
            </a:pPr>
            <a:r>
              <a:rPr lang="en-US" sz="2400" smtClean="0">
                <a:effectLst/>
              </a:rPr>
              <a:t>Humorous/serious</a:t>
            </a:r>
          </a:p>
          <a:p>
            <a:pPr lvl="1">
              <a:lnSpc>
                <a:spcPct val="90000"/>
              </a:lnSpc>
            </a:pPr>
            <a:r>
              <a:rPr lang="en-US" sz="2400" smtClean="0">
                <a:effectLst/>
              </a:rPr>
              <a:t>Didactic/non-didactic</a:t>
            </a:r>
          </a:p>
          <a:p>
            <a:pPr lvl="1">
              <a:lnSpc>
                <a:spcPct val="90000"/>
              </a:lnSpc>
            </a:pPr>
            <a:r>
              <a:rPr lang="en-US" sz="2400" smtClean="0">
                <a:effectLst/>
              </a:rPr>
              <a:t>Etc.</a:t>
            </a:r>
          </a:p>
          <a:p>
            <a:pPr lvl="1">
              <a:lnSpc>
                <a:spcPct val="90000"/>
              </a:lnSpc>
            </a:pPr>
            <a:endParaRPr lang="en-US" sz="2400" smtClean="0">
              <a:effectLst/>
            </a:endParaRPr>
          </a:p>
          <a:p>
            <a:pPr>
              <a:lnSpc>
                <a:spcPct val="90000"/>
              </a:lnSpc>
            </a:pPr>
            <a:r>
              <a:rPr lang="en-US" sz="2800" smtClean="0">
                <a:effectLst/>
              </a:rPr>
              <a:t>How young children participate</a:t>
            </a:r>
          </a:p>
          <a:p>
            <a:pPr lvl="1">
              <a:lnSpc>
                <a:spcPct val="90000"/>
              </a:lnSpc>
            </a:pPr>
            <a:endParaRPr lang="en-US" sz="2400" smtClean="0">
              <a:effectLst/>
            </a:endParaRPr>
          </a:p>
          <a:p>
            <a:pPr>
              <a:lnSpc>
                <a:spcPct val="90000"/>
              </a:lnSpc>
              <a:buFont typeface="Wingdings" pitchFamily="1" charset="2"/>
              <a:buNone/>
            </a:pPr>
            <a:endParaRPr lang="en-US" sz="2800" smtClean="0">
              <a:effectLst/>
            </a:endParaRPr>
          </a:p>
          <a:p>
            <a:pPr>
              <a:lnSpc>
                <a:spcPct val="90000"/>
              </a:lnSpc>
              <a:buFont typeface="Wingdings" pitchFamily="1" charset="2"/>
              <a:buNone/>
            </a:pPr>
            <a:r>
              <a:rPr lang="en-US" sz="2800" smtClean="0">
                <a:effectLst/>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r>
              <a:rPr lang="en-US" smtClean="0">
                <a:effectLst/>
              </a:rPr>
              <a:t>An example</a:t>
            </a:r>
          </a:p>
        </p:txBody>
      </p:sp>
      <p:sp>
        <p:nvSpPr>
          <p:cNvPr id="45059" name="Rectangle 3"/>
          <p:cNvSpPr>
            <a:spLocks noGrp="1" noChangeArrowheads="1"/>
          </p:cNvSpPr>
          <p:nvPr>
            <p:ph type="body" idx="1"/>
          </p:nvPr>
        </p:nvSpPr>
        <p:spPr>
          <a:noFill/>
        </p:spPr>
        <p:txBody>
          <a:bodyPr/>
          <a:lstStyle/>
          <a:p>
            <a:r>
              <a:rPr lang="en-US" dirty="0" smtClean="0">
                <a:effectLst/>
              </a:rPr>
              <a:t>Of personal storytelling as a routine but culturally differentiated medium of socialization</a:t>
            </a:r>
          </a:p>
          <a:p>
            <a:endParaRPr lang="en-US" dirty="0" smtClean="0">
              <a:effectLst/>
            </a:endParaRPr>
          </a:p>
          <a:p>
            <a:r>
              <a:rPr lang="en-US" dirty="0" smtClean="0">
                <a:effectLst/>
              </a:rPr>
              <a:t>Taipei and Chicago (“Longwood”)</a:t>
            </a:r>
          </a:p>
          <a:p>
            <a:endParaRPr lang="en-US" dirty="0" smtClean="0">
              <a:effectLst/>
            </a:endParaRPr>
          </a:p>
          <a:p>
            <a:pPr>
              <a:buNone/>
            </a:pPr>
            <a:r>
              <a:rPr lang="en-US" dirty="0" smtClean="0">
                <a:effectLst/>
              </a:rPr>
              <a:t>   </a:t>
            </a:r>
            <a:r>
              <a:rPr lang="en-US" sz="2400" dirty="0" smtClean="0">
                <a:effectLst/>
              </a:rPr>
              <a:t>(Miller, Fung, &amp; </a:t>
            </a:r>
            <a:r>
              <a:rPr lang="en-US" sz="2400" dirty="0" err="1" smtClean="0">
                <a:effectLst/>
              </a:rPr>
              <a:t>Mintz</a:t>
            </a:r>
            <a:r>
              <a:rPr lang="en-US" sz="2400" dirty="0" smtClean="0">
                <a:effectLst/>
              </a:rPr>
              <a:t>, 1996; Miller et al., 1997; Miller, Fung, Lin, Chen, &amp; </a:t>
            </a:r>
            <a:r>
              <a:rPr lang="en-US" sz="2400" dirty="0" err="1" smtClean="0">
                <a:effectLst/>
              </a:rPr>
              <a:t>Boldt</a:t>
            </a:r>
            <a:r>
              <a:rPr lang="en-US" sz="2400" dirty="0" smtClean="0">
                <a:effectLst/>
              </a:rPr>
              <a:t>, 2012</a:t>
            </a:r>
            <a:r>
              <a:rPr lang="en-US" sz="2800" dirty="0" smtClean="0">
                <a:effectLst/>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n-US" altLang="zh-TW" smtClean="0"/>
              <a:t>Taipei &amp; “Longwood,” Chicago</a:t>
            </a:r>
            <a:endParaRPr lang="zh-TW" altLang="en-US" smtClean="0"/>
          </a:p>
        </p:txBody>
      </p:sp>
      <p:pic>
        <p:nvPicPr>
          <p:cNvPr id="47107" name="Picture 3" descr="Center clickable map"/>
          <p:cNvPicPr>
            <a:picLocks noChangeAspect="1" noChangeArrowheads="1"/>
          </p:cNvPicPr>
          <p:nvPr/>
        </p:nvPicPr>
        <p:blipFill>
          <a:blip r:embed="rId3"/>
          <a:srcRect/>
          <a:stretch>
            <a:fillRect/>
          </a:stretch>
        </p:blipFill>
        <p:spPr bwMode="auto">
          <a:xfrm>
            <a:off x="533400" y="1828800"/>
            <a:ext cx="8153400" cy="4168775"/>
          </a:xfrm>
          <a:prstGeom prst="rect">
            <a:avLst/>
          </a:prstGeom>
          <a:noFill/>
          <a:ln w="9525">
            <a:noFill/>
            <a:miter lim="800000"/>
            <a:headEnd/>
            <a:tailEnd/>
          </a:ln>
        </p:spPr>
      </p:pic>
      <p:sp>
        <p:nvSpPr>
          <p:cNvPr id="47108" name="Oval 4"/>
          <p:cNvSpPr>
            <a:spLocks noChangeArrowheads="1"/>
          </p:cNvSpPr>
          <p:nvPr/>
        </p:nvSpPr>
        <p:spPr bwMode="auto">
          <a:xfrm>
            <a:off x="7086600" y="3048000"/>
            <a:ext cx="228600" cy="304800"/>
          </a:xfrm>
          <a:prstGeom prst="ellipse">
            <a:avLst/>
          </a:prstGeom>
          <a:noFill/>
          <a:ln w="38100">
            <a:solidFill>
              <a:srgbClr val="FB0B05"/>
            </a:solidFill>
            <a:round/>
            <a:headEnd/>
            <a:tailEnd/>
          </a:ln>
        </p:spPr>
        <p:txBody>
          <a:bodyPr wrap="none" anchor="ctr"/>
          <a:lstStyle/>
          <a:p>
            <a:endParaRPr lang="en-US"/>
          </a:p>
        </p:txBody>
      </p:sp>
      <p:sp>
        <p:nvSpPr>
          <p:cNvPr id="47109" name="Oval 5"/>
          <p:cNvSpPr>
            <a:spLocks noChangeArrowheads="1"/>
          </p:cNvSpPr>
          <p:nvPr/>
        </p:nvSpPr>
        <p:spPr bwMode="auto">
          <a:xfrm>
            <a:off x="2743200" y="2590800"/>
            <a:ext cx="228600" cy="304800"/>
          </a:xfrm>
          <a:prstGeom prst="ellipse">
            <a:avLst/>
          </a:prstGeom>
          <a:noFill/>
          <a:ln w="38100">
            <a:solidFill>
              <a:srgbClr val="FB0B05"/>
            </a:solidFill>
            <a:round/>
            <a:headEnd/>
            <a:tailEnd/>
          </a:ln>
        </p:spPr>
        <p:txBody>
          <a:bodyPr wrap="none" anchor="ctr"/>
          <a:lstStyle/>
          <a:p>
            <a:endParaRPr lang="en-US"/>
          </a:p>
        </p:txBody>
      </p:sp>
      <p:sp>
        <p:nvSpPr>
          <p:cNvPr id="47110" name="Text Box 6"/>
          <p:cNvSpPr txBox="1">
            <a:spLocks noChangeArrowheads="1"/>
          </p:cNvSpPr>
          <p:nvPr/>
        </p:nvSpPr>
        <p:spPr bwMode="auto">
          <a:xfrm>
            <a:off x="7315200" y="3124200"/>
            <a:ext cx="914400" cy="369888"/>
          </a:xfrm>
          <a:prstGeom prst="rect">
            <a:avLst/>
          </a:prstGeom>
          <a:noFill/>
          <a:ln w="9525">
            <a:noFill/>
            <a:miter lim="800000"/>
            <a:headEnd/>
            <a:tailEnd/>
          </a:ln>
        </p:spPr>
        <p:txBody>
          <a:bodyPr>
            <a:spAutoFit/>
          </a:bodyPr>
          <a:lstStyle/>
          <a:p>
            <a:pPr>
              <a:spcBef>
                <a:spcPct val="50000"/>
              </a:spcBef>
            </a:pPr>
            <a:r>
              <a:rPr lang="en-US" altLang="zh-TW" b="0">
                <a:solidFill>
                  <a:srgbClr val="FB0B05"/>
                </a:solidFill>
              </a:rPr>
              <a:t>Taipei</a:t>
            </a:r>
          </a:p>
        </p:txBody>
      </p:sp>
      <p:sp>
        <p:nvSpPr>
          <p:cNvPr id="47111" name="Text Box 7"/>
          <p:cNvSpPr txBox="1">
            <a:spLocks noChangeArrowheads="1"/>
          </p:cNvSpPr>
          <p:nvPr/>
        </p:nvSpPr>
        <p:spPr bwMode="auto">
          <a:xfrm>
            <a:off x="1752600" y="2667000"/>
            <a:ext cx="1143000" cy="369888"/>
          </a:xfrm>
          <a:prstGeom prst="rect">
            <a:avLst/>
          </a:prstGeom>
          <a:noFill/>
          <a:ln w="9525">
            <a:noFill/>
            <a:miter lim="800000"/>
            <a:headEnd/>
            <a:tailEnd/>
          </a:ln>
        </p:spPr>
        <p:txBody>
          <a:bodyPr>
            <a:spAutoFit/>
          </a:bodyPr>
          <a:lstStyle/>
          <a:p>
            <a:pPr>
              <a:spcBef>
                <a:spcPct val="50000"/>
              </a:spcBef>
            </a:pPr>
            <a:r>
              <a:rPr lang="en-US" altLang="zh-TW" b="0">
                <a:solidFill>
                  <a:srgbClr val="FB0B05"/>
                </a:solidFill>
              </a:rPr>
              <a:t>Chicago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
            </a:r>
            <a:br>
              <a:rPr lang="en-US" smtClean="0"/>
            </a:br>
            <a:r>
              <a:rPr lang="en-US" smtClean="0"/>
              <a:t/>
            </a:r>
            <a:br>
              <a:rPr lang="en-US" smtClean="0"/>
            </a:br>
            <a:r>
              <a:rPr lang="en-US" sz="4000" smtClean="0"/>
              <a:t>How was PS practiced in Taipei &amp; Longwood at 2,6; 3,0; 3,6; 4,0?  </a:t>
            </a:r>
            <a:br>
              <a:rPr lang="en-US" sz="4000" smtClean="0"/>
            </a:br>
            <a:endParaRPr lang="en-US" smtClean="0"/>
          </a:p>
        </p:txBody>
      </p:sp>
      <p:sp>
        <p:nvSpPr>
          <p:cNvPr id="3" name="Content Placeholder 2"/>
          <p:cNvSpPr>
            <a:spLocks noGrp="1"/>
          </p:cNvSpPr>
          <p:nvPr>
            <p:ph idx="1"/>
          </p:nvPr>
        </p:nvSpPr>
        <p:spPr/>
        <p:txBody>
          <a:bodyPr/>
          <a:lstStyle/>
          <a:p>
            <a:pPr>
              <a:buFont typeface="Wingdings" pitchFamily="1" charset="2"/>
              <a:buNone/>
              <a:defRPr/>
            </a:pPr>
            <a:endParaRPr lang="en-US" dirty="0" smtClean="0"/>
          </a:p>
          <a:p>
            <a:pPr>
              <a:buFont typeface="Wingdings" pitchFamily="1" charset="2"/>
              <a:buNone/>
              <a:defRPr/>
            </a:pPr>
            <a:r>
              <a:rPr lang="en-US" dirty="0" smtClean="0"/>
              <a:t>Q1: routinely?</a:t>
            </a:r>
          </a:p>
          <a:p>
            <a:pPr>
              <a:buFont typeface="Wingdings" pitchFamily="1" charset="2"/>
              <a:buNone/>
              <a:defRPr/>
            </a:pPr>
            <a:r>
              <a:rPr lang="en-US" dirty="0" smtClean="0"/>
              <a:t>Q2: culturally salient interpretive frameworks?</a:t>
            </a:r>
          </a:p>
          <a:p>
            <a:pPr>
              <a:buFont typeface="Wingdings" pitchFamily="1" charset="2"/>
              <a:buNone/>
              <a:defRPr/>
            </a:pPr>
            <a:r>
              <a:rPr lang="en-US" dirty="0" smtClean="0"/>
              <a:t>Q3: children’s participant roles?</a:t>
            </a:r>
          </a:p>
          <a:p>
            <a:pPr>
              <a:buFont typeface="Wingdings" pitchFamily="1" charset="2"/>
              <a:buNone/>
              <a:defRPr/>
            </a:pPr>
            <a:r>
              <a:rPr lang="en-US" dirty="0" smtClean="0"/>
              <a:t>Q4: changes in participation?</a:t>
            </a:r>
          </a:p>
          <a:p>
            <a:pPr>
              <a:defRPr/>
            </a:pPr>
            <a:endParaRPr lang="en-US" sz="3600" dirty="0" smtClean="0"/>
          </a:p>
          <a:p>
            <a:pPr>
              <a:buFont typeface="Wingdings" pitchFamily="1" charset="2"/>
              <a:buNone/>
              <a:defRPr/>
            </a:pPr>
            <a:r>
              <a:rPr lang="en-US" sz="2400" dirty="0" smtClean="0"/>
              <a:t>   (Miller, Fung, Lin, Chen, &amp; Boldt,2012 </a:t>
            </a:r>
            <a:r>
              <a:rPr lang="en-US" sz="2400" i="1" dirty="0" smtClean="0"/>
              <a:t>SRCD Monographs</a:t>
            </a:r>
            <a:r>
              <a:rPr lang="en-US" sz="2400" dirty="0" smtClean="0"/>
              <a:t>) </a:t>
            </a:r>
          </a:p>
          <a:p>
            <a:pPr>
              <a:buFont typeface="Wingdings" pitchFamily="1" charset="2"/>
              <a:buNone/>
              <a:defRPr/>
            </a:pPr>
            <a:endParaRPr lang="en-US" sz="2400" dirty="0" smtClean="0"/>
          </a:p>
          <a:p>
            <a:pPr>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US" altLang="zh-TW" smtClean="0">
                <a:cs typeface="+mj-cs"/>
              </a:rPr>
              <a:t>Taipei, Taiwan</a:t>
            </a:r>
          </a:p>
        </p:txBody>
      </p:sp>
      <p:pic>
        <p:nvPicPr>
          <p:cNvPr id="49155" name="Picture 4" descr="Taipei Apartment"/>
          <p:cNvPicPr>
            <a:picLocks noChangeAspect="1" noChangeArrowheads="1"/>
          </p:cNvPicPr>
          <p:nvPr/>
        </p:nvPicPr>
        <p:blipFill>
          <a:blip r:embed="rId2"/>
          <a:srcRect/>
          <a:stretch>
            <a:fillRect/>
          </a:stretch>
        </p:blipFill>
        <p:spPr bwMode="auto">
          <a:xfrm>
            <a:off x="5638800" y="3962400"/>
            <a:ext cx="3200400" cy="2400300"/>
          </a:xfrm>
          <a:prstGeom prst="rect">
            <a:avLst/>
          </a:prstGeom>
          <a:noFill/>
          <a:ln w="9525">
            <a:noFill/>
            <a:miter lim="800000"/>
            <a:headEnd/>
            <a:tailEnd/>
          </a:ln>
        </p:spPr>
      </p:pic>
      <p:pic>
        <p:nvPicPr>
          <p:cNvPr id="49156" name="Picture 5" descr="2774431578_d120764083"/>
          <p:cNvPicPr>
            <a:picLocks noChangeAspect="1" noChangeArrowheads="1"/>
          </p:cNvPicPr>
          <p:nvPr/>
        </p:nvPicPr>
        <p:blipFill>
          <a:blip r:embed="rId3"/>
          <a:srcRect/>
          <a:stretch>
            <a:fillRect/>
          </a:stretch>
        </p:blipFill>
        <p:spPr bwMode="auto">
          <a:xfrm>
            <a:off x="304800" y="1600200"/>
            <a:ext cx="2800350" cy="4495800"/>
          </a:xfrm>
          <a:prstGeom prst="rect">
            <a:avLst/>
          </a:prstGeom>
          <a:noFill/>
          <a:ln w="9525">
            <a:noFill/>
            <a:miter lim="800000"/>
            <a:headEnd/>
            <a:tailEnd/>
          </a:ln>
        </p:spPr>
      </p:pic>
      <p:pic>
        <p:nvPicPr>
          <p:cNvPr id="49157" name="Picture 9" descr="3442919353_920e14cb9e"/>
          <p:cNvPicPr>
            <a:picLocks noChangeAspect="1" noChangeArrowheads="1"/>
          </p:cNvPicPr>
          <p:nvPr/>
        </p:nvPicPr>
        <p:blipFill>
          <a:blip r:embed="rId4"/>
          <a:srcRect/>
          <a:stretch>
            <a:fillRect/>
          </a:stretch>
        </p:blipFill>
        <p:spPr bwMode="auto">
          <a:xfrm>
            <a:off x="3276600" y="1600200"/>
            <a:ext cx="2933700" cy="1919288"/>
          </a:xfrm>
          <a:prstGeom prst="rect">
            <a:avLst/>
          </a:prstGeom>
          <a:noFill/>
          <a:ln w="9525">
            <a:noFill/>
            <a:miter lim="800000"/>
            <a:headEnd/>
            <a:tailEnd/>
          </a:ln>
        </p:spPr>
      </p:pic>
      <p:pic>
        <p:nvPicPr>
          <p:cNvPr id="49158" name="Picture 11" descr="3434645710_e2c43dfaa1"/>
          <p:cNvPicPr>
            <a:picLocks noChangeAspect="1" noChangeArrowheads="1"/>
          </p:cNvPicPr>
          <p:nvPr/>
        </p:nvPicPr>
        <p:blipFill>
          <a:blip r:embed="rId5"/>
          <a:srcRect/>
          <a:stretch>
            <a:fillRect/>
          </a:stretch>
        </p:blipFill>
        <p:spPr bwMode="auto">
          <a:xfrm>
            <a:off x="3581400" y="3733800"/>
            <a:ext cx="1606550" cy="2705100"/>
          </a:xfrm>
          <a:prstGeom prst="rect">
            <a:avLst/>
          </a:prstGeom>
          <a:noFill/>
          <a:ln w="9525">
            <a:noFill/>
            <a:miter lim="800000"/>
            <a:headEnd/>
            <a:tailEnd/>
          </a:ln>
        </p:spPr>
      </p:pic>
      <p:pic>
        <p:nvPicPr>
          <p:cNvPr id="49159" name="Picture 12" descr="DSC_0033-2"/>
          <p:cNvPicPr>
            <a:picLocks noChangeAspect="1" noChangeArrowheads="1"/>
          </p:cNvPicPr>
          <p:nvPr/>
        </p:nvPicPr>
        <p:blipFill>
          <a:blip r:embed="rId6"/>
          <a:srcRect/>
          <a:stretch>
            <a:fillRect/>
          </a:stretch>
        </p:blipFill>
        <p:spPr bwMode="auto">
          <a:xfrm>
            <a:off x="6400800" y="1600200"/>
            <a:ext cx="24288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altLang="zh-TW" smtClean="0">
                <a:cs typeface="+mj-cs"/>
              </a:rPr>
              <a:t>Taipei, Taiwan</a:t>
            </a:r>
          </a:p>
        </p:txBody>
      </p:sp>
      <p:pic>
        <p:nvPicPr>
          <p:cNvPr id="50179" name="Picture 4" descr="P1020238"/>
          <p:cNvPicPr>
            <a:picLocks noChangeAspect="1" noChangeArrowheads="1"/>
          </p:cNvPicPr>
          <p:nvPr/>
        </p:nvPicPr>
        <p:blipFill>
          <a:blip r:embed="rId2"/>
          <a:srcRect/>
          <a:stretch>
            <a:fillRect/>
          </a:stretch>
        </p:blipFill>
        <p:spPr bwMode="auto">
          <a:xfrm>
            <a:off x="2971800" y="1676400"/>
            <a:ext cx="3048000" cy="2286000"/>
          </a:xfrm>
          <a:prstGeom prst="rect">
            <a:avLst/>
          </a:prstGeom>
          <a:noFill/>
          <a:ln w="9525">
            <a:noFill/>
            <a:miter lim="800000"/>
            <a:headEnd/>
            <a:tailEnd/>
          </a:ln>
        </p:spPr>
      </p:pic>
      <p:pic>
        <p:nvPicPr>
          <p:cNvPr id="50180" name="Picture 5" descr="P1020330"/>
          <p:cNvPicPr>
            <a:picLocks noChangeAspect="1" noChangeArrowheads="1"/>
          </p:cNvPicPr>
          <p:nvPr/>
        </p:nvPicPr>
        <p:blipFill>
          <a:blip r:embed="rId3"/>
          <a:srcRect/>
          <a:stretch>
            <a:fillRect/>
          </a:stretch>
        </p:blipFill>
        <p:spPr bwMode="auto">
          <a:xfrm>
            <a:off x="533400" y="1600200"/>
            <a:ext cx="1885950" cy="2514600"/>
          </a:xfrm>
          <a:prstGeom prst="rect">
            <a:avLst/>
          </a:prstGeom>
          <a:noFill/>
          <a:ln w="9525">
            <a:noFill/>
            <a:miter lim="800000"/>
            <a:headEnd/>
            <a:tailEnd/>
          </a:ln>
        </p:spPr>
      </p:pic>
      <p:pic>
        <p:nvPicPr>
          <p:cNvPr id="50181" name="Picture 6" descr="P1020350"/>
          <p:cNvPicPr>
            <a:picLocks noChangeAspect="1" noChangeArrowheads="1"/>
          </p:cNvPicPr>
          <p:nvPr/>
        </p:nvPicPr>
        <p:blipFill>
          <a:blip r:embed="rId4"/>
          <a:srcRect/>
          <a:stretch>
            <a:fillRect/>
          </a:stretch>
        </p:blipFill>
        <p:spPr bwMode="auto">
          <a:xfrm>
            <a:off x="609600" y="4343400"/>
            <a:ext cx="2819400" cy="2114550"/>
          </a:xfrm>
          <a:prstGeom prst="rect">
            <a:avLst/>
          </a:prstGeom>
          <a:noFill/>
          <a:ln w="9525">
            <a:noFill/>
            <a:miter lim="800000"/>
            <a:headEnd/>
            <a:tailEnd/>
          </a:ln>
        </p:spPr>
      </p:pic>
      <p:pic>
        <p:nvPicPr>
          <p:cNvPr id="50182" name="Picture 8" descr="P1020307"/>
          <p:cNvPicPr>
            <a:picLocks noChangeAspect="1" noChangeArrowheads="1"/>
          </p:cNvPicPr>
          <p:nvPr/>
        </p:nvPicPr>
        <p:blipFill>
          <a:blip r:embed="rId5"/>
          <a:srcRect/>
          <a:stretch>
            <a:fillRect/>
          </a:stretch>
        </p:blipFill>
        <p:spPr bwMode="auto">
          <a:xfrm>
            <a:off x="3810000" y="4343400"/>
            <a:ext cx="3124200" cy="2343150"/>
          </a:xfrm>
          <a:prstGeom prst="rect">
            <a:avLst/>
          </a:prstGeom>
          <a:noFill/>
          <a:ln w="9525">
            <a:noFill/>
            <a:miter lim="800000"/>
            <a:headEnd/>
            <a:tailEnd/>
          </a:ln>
        </p:spPr>
      </p:pic>
      <p:sp>
        <p:nvSpPr>
          <p:cNvPr id="50183" name="AutoShape 10" descr="P102036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50184" name="AutoShape 12" descr="P102036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50185" name="Picture 14" descr="P1020361"/>
          <p:cNvPicPr>
            <a:picLocks noChangeAspect="1" noChangeArrowheads="1"/>
          </p:cNvPicPr>
          <p:nvPr/>
        </p:nvPicPr>
        <p:blipFill>
          <a:blip r:embed="rId6"/>
          <a:srcRect/>
          <a:stretch>
            <a:fillRect/>
          </a:stretch>
        </p:blipFill>
        <p:spPr bwMode="auto">
          <a:xfrm>
            <a:off x="6400800" y="1676400"/>
            <a:ext cx="2286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en-US" altLang="zh-TW" smtClean="0">
                <a:cs typeface="+mj-cs"/>
              </a:rPr>
              <a:t>Longwood, Chicago</a:t>
            </a:r>
          </a:p>
        </p:txBody>
      </p:sp>
      <p:pic>
        <p:nvPicPr>
          <p:cNvPr id="51203" name="Picture 4" descr="hyde-park-17"/>
          <p:cNvPicPr>
            <a:picLocks noGrp="1" noChangeAspect="1" noChangeArrowheads="1"/>
          </p:cNvPicPr>
          <p:nvPr>
            <p:ph type="body" idx="1"/>
          </p:nvPr>
        </p:nvPicPr>
        <p:blipFill>
          <a:blip r:embed="rId2"/>
          <a:srcRect/>
          <a:stretch>
            <a:fillRect/>
          </a:stretch>
        </p:blipFill>
        <p:spPr>
          <a:xfrm>
            <a:off x="381000" y="1524000"/>
            <a:ext cx="3733800" cy="2471738"/>
          </a:xfrm>
          <a:noFill/>
        </p:spPr>
      </p:pic>
      <p:pic>
        <p:nvPicPr>
          <p:cNvPr id="51204" name="Picture 5" descr="styles_tudor_revival"/>
          <p:cNvPicPr>
            <a:picLocks noChangeAspect="1" noChangeArrowheads="1"/>
          </p:cNvPicPr>
          <p:nvPr/>
        </p:nvPicPr>
        <p:blipFill>
          <a:blip r:embed="rId3"/>
          <a:srcRect/>
          <a:stretch>
            <a:fillRect/>
          </a:stretch>
        </p:blipFill>
        <p:spPr bwMode="auto">
          <a:xfrm>
            <a:off x="5029200" y="4114800"/>
            <a:ext cx="3352800" cy="2508250"/>
          </a:xfrm>
          <a:prstGeom prst="rect">
            <a:avLst/>
          </a:prstGeom>
          <a:noFill/>
          <a:ln w="9525">
            <a:noFill/>
            <a:miter lim="800000"/>
            <a:headEnd/>
            <a:tailEnd/>
          </a:ln>
        </p:spPr>
      </p:pic>
      <p:pic>
        <p:nvPicPr>
          <p:cNvPr id="51205" name="Picture 6" descr="ddab3ff5d17df45e4d286f4cb5de2f21"/>
          <p:cNvPicPr>
            <a:picLocks noChangeAspect="1" noChangeArrowheads="1"/>
          </p:cNvPicPr>
          <p:nvPr/>
        </p:nvPicPr>
        <p:blipFill>
          <a:blip r:embed="rId4"/>
          <a:srcRect/>
          <a:stretch>
            <a:fillRect/>
          </a:stretch>
        </p:blipFill>
        <p:spPr bwMode="auto">
          <a:xfrm>
            <a:off x="685800" y="4191000"/>
            <a:ext cx="3276600" cy="2459038"/>
          </a:xfrm>
          <a:prstGeom prst="rect">
            <a:avLst/>
          </a:prstGeom>
          <a:noFill/>
          <a:ln w="9525">
            <a:noFill/>
            <a:miter lim="800000"/>
            <a:headEnd/>
            <a:tailEnd/>
          </a:ln>
        </p:spPr>
      </p:pic>
      <p:pic>
        <p:nvPicPr>
          <p:cNvPr id="51206" name="Picture 7" descr="The Alfred H. Rush house, built by Henry Waterman, is among one of the featured homes on Walter Burley Griffin Place."/>
          <p:cNvPicPr>
            <a:picLocks noChangeAspect="1" noChangeArrowheads="1"/>
          </p:cNvPicPr>
          <p:nvPr/>
        </p:nvPicPr>
        <p:blipFill>
          <a:blip r:embed="rId5"/>
          <a:srcRect/>
          <a:stretch>
            <a:fillRect/>
          </a:stretch>
        </p:blipFill>
        <p:spPr bwMode="auto">
          <a:xfrm>
            <a:off x="5105400" y="1447800"/>
            <a:ext cx="3162300" cy="236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defRPr/>
            </a:pPr>
            <a:r>
              <a:rPr lang="en-US" altLang="zh-TW" smtClean="0"/>
              <a:t>Longwood, Chicago</a:t>
            </a:r>
            <a:endParaRPr lang="zh-TW" altLang="en-US" smtClean="0"/>
          </a:p>
        </p:txBody>
      </p:sp>
      <p:pic>
        <p:nvPicPr>
          <p:cNvPr id="52227" name="Picture 5" descr="Kid's bedroom"/>
          <p:cNvPicPr>
            <a:picLocks noChangeAspect="1" noChangeArrowheads="1"/>
          </p:cNvPicPr>
          <p:nvPr/>
        </p:nvPicPr>
        <p:blipFill>
          <a:blip r:embed="rId2"/>
          <a:srcRect/>
          <a:stretch>
            <a:fillRect/>
          </a:stretch>
        </p:blipFill>
        <p:spPr bwMode="auto">
          <a:xfrm>
            <a:off x="3048000" y="4343400"/>
            <a:ext cx="2743200" cy="1812925"/>
          </a:xfrm>
          <a:prstGeom prst="rect">
            <a:avLst/>
          </a:prstGeom>
          <a:noFill/>
          <a:ln w="9525">
            <a:noFill/>
            <a:miter lim="800000"/>
            <a:headEnd/>
            <a:tailEnd/>
          </a:ln>
        </p:spPr>
      </p:pic>
      <p:pic>
        <p:nvPicPr>
          <p:cNvPr id="52228" name="Picture 7" descr="Kitchen"/>
          <p:cNvPicPr>
            <a:picLocks noChangeAspect="1" noChangeArrowheads="1"/>
          </p:cNvPicPr>
          <p:nvPr/>
        </p:nvPicPr>
        <p:blipFill>
          <a:blip r:embed="rId3"/>
          <a:srcRect/>
          <a:stretch>
            <a:fillRect/>
          </a:stretch>
        </p:blipFill>
        <p:spPr bwMode="auto">
          <a:xfrm>
            <a:off x="381000" y="3810000"/>
            <a:ext cx="2362200" cy="2362200"/>
          </a:xfrm>
          <a:prstGeom prst="rect">
            <a:avLst/>
          </a:prstGeom>
          <a:noFill/>
          <a:ln w="9525">
            <a:noFill/>
            <a:miter lim="800000"/>
            <a:headEnd/>
            <a:tailEnd/>
          </a:ln>
        </p:spPr>
      </p:pic>
      <p:pic>
        <p:nvPicPr>
          <p:cNvPr id="52229" name="Picture 10" descr="play room"/>
          <p:cNvPicPr>
            <a:picLocks noChangeAspect="1" noChangeArrowheads="1"/>
          </p:cNvPicPr>
          <p:nvPr/>
        </p:nvPicPr>
        <p:blipFill>
          <a:blip r:embed="rId4"/>
          <a:srcRect/>
          <a:stretch>
            <a:fillRect/>
          </a:stretch>
        </p:blipFill>
        <p:spPr bwMode="auto">
          <a:xfrm>
            <a:off x="6019800" y="4114800"/>
            <a:ext cx="2819400" cy="2055813"/>
          </a:xfrm>
          <a:prstGeom prst="rect">
            <a:avLst/>
          </a:prstGeom>
          <a:noFill/>
          <a:ln w="9525">
            <a:noFill/>
            <a:miter lim="800000"/>
            <a:headEnd/>
            <a:tailEnd/>
          </a:ln>
        </p:spPr>
      </p:pic>
      <p:pic>
        <p:nvPicPr>
          <p:cNvPr id="52230" name="Picture 12" descr="living-room-old"/>
          <p:cNvPicPr>
            <a:picLocks noChangeAspect="1" noChangeArrowheads="1"/>
          </p:cNvPicPr>
          <p:nvPr/>
        </p:nvPicPr>
        <p:blipFill>
          <a:blip r:embed="rId5"/>
          <a:srcRect/>
          <a:stretch>
            <a:fillRect/>
          </a:stretch>
        </p:blipFill>
        <p:spPr bwMode="auto">
          <a:xfrm>
            <a:off x="381000" y="1295400"/>
            <a:ext cx="2438400" cy="1828800"/>
          </a:xfrm>
          <a:prstGeom prst="rect">
            <a:avLst/>
          </a:prstGeom>
          <a:noFill/>
          <a:ln w="9525">
            <a:noFill/>
            <a:miter lim="800000"/>
            <a:headEnd/>
            <a:tailEnd/>
          </a:ln>
        </p:spPr>
      </p:pic>
      <p:pic>
        <p:nvPicPr>
          <p:cNvPr id="52231" name="Picture 14" descr="2009-05-10__ls1"/>
          <p:cNvPicPr>
            <a:picLocks noChangeAspect="1" noChangeArrowheads="1"/>
          </p:cNvPicPr>
          <p:nvPr/>
        </p:nvPicPr>
        <p:blipFill>
          <a:blip r:embed="rId6"/>
          <a:srcRect/>
          <a:stretch>
            <a:fillRect/>
          </a:stretch>
        </p:blipFill>
        <p:spPr bwMode="auto">
          <a:xfrm>
            <a:off x="5715000" y="1295400"/>
            <a:ext cx="3200400" cy="2400300"/>
          </a:xfrm>
          <a:prstGeom prst="rect">
            <a:avLst/>
          </a:prstGeom>
          <a:noFill/>
          <a:ln w="9525">
            <a:noFill/>
            <a:miter lim="800000"/>
            <a:headEnd/>
            <a:tailEnd/>
          </a:ln>
        </p:spPr>
      </p:pic>
      <p:pic>
        <p:nvPicPr>
          <p:cNvPr id="52232" name="Picture 16" descr="9360566_77581_full"/>
          <p:cNvPicPr>
            <a:picLocks noChangeAspect="1" noChangeArrowheads="1"/>
          </p:cNvPicPr>
          <p:nvPr/>
        </p:nvPicPr>
        <p:blipFill>
          <a:blip r:embed="rId7"/>
          <a:srcRect/>
          <a:stretch>
            <a:fillRect/>
          </a:stretch>
        </p:blipFill>
        <p:spPr bwMode="auto">
          <a:xfrm>
            <a:off x="3276600" y="1295400"/>
            <a:ext cx="222885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altLang="zh-TW" smtClean="0"/>
              <a:t/>
            </a:r>
            <a:br>
              <a:rPr lang="en-US" altLang="zh-TW" smtClean="0"/>
            </a:br>
            <a:r>
              <a:rPr lang="en-US" altLang="zh-TW" smtClean="0"/>
              <a:t>Question 1</a:t>
            </a:r>
          </a:p>
        </p:txBody>
      </p:sp>
      <p:sp>
        <p:nvSpPr>
          <p:cNvPr id="137219" name="Rectangle 3"/>
          <p:cNvSpPr>
            <a:spLocks noGrp="1" noChangeArrowheads="1"/>
          </p:cNvSpPr>
          <p:nvPr>
            <p:ph type="body" idx="1"/>
          </p:nvPr>
        </p:nvSpPr>
        <p:spPr>
          <a:xfrm>
            <a:off x="457200" y="1524000"/>
            <a:ext cx="8229600" cy="4530725"/>
          </a:xfrm>
        </p:spPr>
        <p:txBody>
          <a:bodyPr/>
          <a:lstStyle/>
          <a:p>
            <a:pPr algn="ctr" eaLnBrk="1" hangingPunct="1">
              <a:buFont typeface="Wingdings" pitchFamily="1" charset="2"/>
              <a:buNone/>
              <a:defRPr/>
            </a:pPr>
            <a:endParaRPr lang="en-US" altLang="zh-TW" sz="4000" smtClean="0"/>
          </a:p>
          <a:p>
            <a:pPr algn="ctr" eaLnBrk="1" hangingPunct="1">
              <a:buFont typeface="Wingdings" pitchFamily="1" charset="2"/>
              <a:buNone/>
              <a:defRPr/>
            </a:pPr>
            <a:r>
              <a:rPr lang="en-US" altLang="zh-TW" sz="4000" smtClean="0"/>
              <a:t>Was personal storytelling  practiced routinely?</a:t>
            </a:r>
          </a:p>
          <a:p>
            <a:pPr algn="ctr" eaLnBrk="1" hangingPunct="1">
              <a:buFont typeface="Wingdings" pitchFamily="1" charset="2"/>
              <a:buNone/>
              <a:defRPr/>
            </a:pPr>
            <a:r>
              <a:rPr lang="en-US" altLang="zh-TW" sz="4000" smtClean="0"/>
              <a:t>YES</a:t>
            </a:r>
          </a:p>
          <a:p>
            <a:pPr algn="ctr" eaLnBrk="1" hangingPunct="1">
              <a:buFont typeface="Wingdings" pitchFamily="1" charset="2"/>
              <a:buNone/>
              <a:defRPr/>
            </a:pPr>
            <a:endParaRPr lang="en-US" altLang="zh-TW" sz="4000" smtClean="0"/>
          </a:p>
          <a:p>
            <a:pPr algn="ctr" eaLnBrk="1" hangingPunct="1">
              <a:buFont typeface="Wingdings" pitchFamily="1" charset="2"/>
              <a:buNone/>
              <a:defRPr/>
            </a:pPr>
            <a:endParaRPr lang="en-US" altLang="zh-TW" sz="40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lstStyle/>
          <a:p>
            <a:pPr eaLnBrk="1" hangingPunct="1">
              <a:defRPr/>
            </a:pPr>
            <a:r>
              <a:rPr lang="en-US" altLang="zh-TW" dirty="0" smtClean="0">
                <a:cs typeface="+mj-cs"/>
              </a:rPr>
              <a:t>PS: Rates/Hour</a:t>
            </a:r>
          </a:p>
        </p:txBody>
      </p:sp>
      <p:graphicFrame>
        <p:nvGraphicFramePr>
          <p:cNvPr id="1026" name="Object 5"/>
          <p:cNvGraphicFramePr>
            <a:graphicFrameLocks noChangeAspect="1"/>
          </p:cNvGraphicFramePr>
          <p:nvPr>
            <p:ph idx="1"/>
          </p:nvPr>
        </p:nvGraphicFramePr>
        <p:xfrm>
          <a:off x="457200" y="1828800"/>
          <a:ext cx="8223250" cy="4546600"/>
        </p:xfrm>
        <a:graphic>
          <a:graphicData uri="http://schemas.openxmlformats.org/presentationml/2006/ole">
            <p:oleObj spid="_x0000_s1026" name="Chart" r:id="rId4" imgW="8229708" imgH="4549086" progId="MSGraph.Chart.8">
              <p:embed followColorScheme="full"/>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p:cNvPicPr>
            <a:picLocks noChangeAspect="1" noChangeArrowheads="1"/>
          </p:cNvPicPr>
          <p:nvPr/>
        </p:nvPicPr>
        <p:blipFill>
          <a:blip r:embed="rId2"/>
          <a:srcRect/>
          <a:stretch>
            <a:fillRect/>
          </a:stretch>
        </p:blipFill>
        <p:spPr bwMode="auto">
          <a:xfrm>
            <a:off x="-685800" y="-609600"/>
            <a:ext cx="6324600" cy="7239000"/>
          </a:xfrm>
          <a:prstGeom prst="rect">
            <a:avLst/>
          </a:prstGeom>
          <a:noFill/>
          <a:ln w="9525">
            <a:noFill/>
            <a:miter lim="800000"/>
            <a:headEnd/>
            <a:tailEnd/>
          </a:ln>
        </p:spPr>
      </p:pic>
      <p:pic>
        <p:nvPicPr>
          <p:cNvPr id="10243" name="Picture 1027"/>
          <p:cNvPicPr>
            <a:picLocks noChangeAspect="1" noChangeArrowheads="1"/>
          </p:cNvPicPr>
          <p:nvPr/>
        </p:nvPicPr>
        <p:blipFill>
          <a:blip r:embed="rId3"/>
          <a:srcRect/>
          <a:stretch>
            <a:fillRect/>
          </a:stretch>
        </p:blipFill>
        <p:spPr bwMode="auto">
          <a:xfrm>
            <a:off x="3810000" y="228600"/>
            <a:ext cx="5638800" cy="6400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altLang="zh-TW" sz="4000" smtClean="0"/>
              <a:t/>
            </a:r>
            <a:br>
              <a:rPr lang="en-US" altLang="zh-TW" sz="4000" smtClean="0"/>
            </a:br>
            <a:r>
              <a:rPr lang="en-US" altLang="zh-TW" sz="4000" smtClean="0"/>
              <a:t/>
            </a:r>
            <a:br>
              <a:rPr lang="en-US" altLang="zh-TW" sz="4000" smtClean="0"/>
            </a:br>
            <a:r>
              <a:rPr lang="en-US" altLang="zh-TW" sz="4000" smtClean="0"/>
              <a:t/>
            </a:r>
            <a:br>
              <a:rPr lang="en-US" altLang="zh-TW" sz="4000" smtClean="0"/>
            </a:br>
            <a:r>
              <a:rPr lang="en-US" altLang="zh-TW" sz="4000" smtClean="0"/>
              <a:t/>
            </a:r>
            <a:br>
              <a:rPr lang="en-US" altLang="zh-TW" sz="4000" smtClean="0"/>
            </a:br>
            <a:r>
              <a:rPr lang="en-US" altLang="zh-TW" sz="4000" smtClean="0"/>
              <a:t>Question 2</a:t>
            </a:r>
            <a:br>
              <a:rPr lang="en-US" altLang="zh-TW" sz="4000" smtClean="0"/>
            </a:br>
            <a:r>
              <a:rPr lang="en-US" altLang="zh-TW" sz="4000" smtClean="0"/>
              <a:t/>
            </a:r>
            <a:br>
              <a:rPr lang="en-US" altLang="zh-TW" sz="4000" smtClean="0"/>
            </a:br>
            <a:r>
              <a:rPr lang="en-US" altLang="zh-TW" sz="4000" smtClean="0"/>
              <a:t>Did PS carry salient interpretive frameworks?</a:t>
            </a:r>
            <a:br>
              <a:rPr lang="en-US" altLang="zh-TW" sz="4000" smtClean="0"/>
            </a:br>
            <a:endParaRPr lang="zh-TW" altLang="en-US" sz="4000" smtClean="0"/>
          </a:p>
        </p:txBody>
      </p:sp>
      <p:sp>
        <p:nvSpPr>
          <p:cNvPr id="128003" name="Rectangle 3"/>
          <p:cNvSpPr>
            <a:spLocks noGrp="1" noChangeArrowheads="1"/>
          </p:cNvSpPr>
          <p:nvPr>
            <p:ph type="body" idx="1"/>
          </p:nvPr>
        </p:nvSpPr>
        <p:spPr/>
        <p:txBody>
          <a:bodyPr/>
          <a:lstStyle/>
          <a:p>
            <a:pPr eaLnBrk="1" hangingPunct="1">
              <a:buFont typeface="Wingdings" charset="2"/>
              <a:buNone/>
              <a:defRPr/>
            </a:pPr>
            <a:r>
              <a:rPr lang="en-US" altLang="zh-TW" sz="4000" smtClean="0"/>
              <a:t/>
            </a:r>
            <a:br>
              <a:rPr lang="en-US" altLang="zh-TW" sz="4000" smtClean="0"/>
            </a:br>
            <a:endParaRPr lang="en-US" altLang="zh-TW" sz="4000" smtClean="0"/>
          </a:p>
          <a:p>
            <a:pPr eaLnBrk="1" hangingPunct="1">
              <a:buFont typeface="Wingdings" charset="2"/>
              <a:buChar char="n"/>
              <a:defRPr/>
            </a:pPr>
            <a:endParaRPr lang="en-US" altLang="zh-TW" smtClean="0"/>
          </a:p>
          <a:p>
            <a:pPr eaLnBrk="1" hangingPunct="1">
              <a:buFont typeface="Wingdings" charset="2"/>
              <a:buChar char="n"/>
              <a:defRPr/>
            </a:pPr>
            <a:endParaRPr lang="en-US" altLang="zh-TW" smtClean="0"/>
          </a:p>
          <a:p>
            <a:pPr eaLnBrk="1" hangingPunct="1">
              <a:buFont typeface="Wingdings" charset="2"/>
              <a:buChar char="n"/>
              <a:defRPr/>
            </a:pPr>
            <a:r>
              <a:rPr lang="en-US" altLang="zh-TW" smtClean="0">
                <a:solidFill>
                  <a:srgbClr val="FB0B05"/>
                </a:solidFill>
              </a:rPr>
              <a:t>Taipei: Didactic</a:t>
            </a:r>
          </a:p>
          <a:p>
            <a:pPr eaLnBrk="1" hangingPunct="1">
              <a:buFont typeface="Wingdings" charset="2"/>
              <a:buChar char="n"/>
              <a:defRPr/>
            </a:pPr>
            <a:endParaRPr lang="en-US" altLang="zh-TW" smtClean="0">
              <a:solidFill>
                <a:srgbClr val="FB0B05"/>
              </a:solidFill>
            </a:endParaRPr>
          </a:p>
          <a:p>
            <a:pPr eaLnBrk="1" hangingPunct="1">
              <a:buFont typeface="Wingdings" charset="2"/>
              <a:buChar char="n"/>
              <a:defRPr/>
            </a:pPr>
            <a:r>
              <a:rPr lang="en-US" altLang="zh-TW" smtClean="0">
                <a:solidFill>
                  <a:srgbClr val="FFFF00"/>
                </a:solidFill>
              </a:rPr>
              <a:t>Longwood: Child-affirming</a:t>
            </a:r>
          </a:p>
          <a:p>
            <a:pPr eaLnBrk="1" hangingPunct="1">
              <a:buFont typeface="Wingdings" charset="2"/>
              <a:buChar char="n"/>
              <a:defRPr/>
            </a:pPr>
            <a:endParaRPr lang="en-US" altLang="zh-TW"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p:txBody>
          <a:bodyPr/>
          <a:lstStyle/>
          <a:p>
            <a:pPr eaLnBrk="1" hangingPunct="1">
              <a:defRPr/>
            </a:pPr>
            <a:r>
              <a:rPr lang="en-US" altLang="zh-TW" sz="4000" smtClean="0">
                <a:cs typeface="+mj-cs"/>
              </a:rPr>
              <a:t>Didactic: Narrated Transgressions</a:t>
            </a:r>
          </a:p>
        </p:txBody>
      </p:sp>
      <p:graphicFrame>
        <p:nvGraphicFramePr>
          <p:cNvPr id="2050" name="Object 7"/>
          <p:cNvGraphicFramePr>
            <a:graphicFrameLocks noChangeAspect="1"/>
          </p:cNvGraphicFramePr>
          <p:nvPr>
            <p:ph idx="1"/>
          </p:nvPr>
        </p:nvGraphicFramePr>
        <p:xfrm>
          <a:off x="457200" y="2057400"/>
          <a:ext cx="8305800" cy="4592638"/>
        </p:xfrm>
        <a:graphic>
          <a:graphicData uri="http://schemas.openxmlformats.org/presentationml/2006/ole">
            <p:oleObj spid="_x0000_s2050" name="Chart" r:id="rId3" imgW="8229708" imgH="4549086" progId="MSGraph.Chart.8">
              <p:embed followColorScheme="full"/>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TW" smtClean="0">
                <a:solidFill>
                  <a:srgbClr val="FB0B05"/>
                </a:solidFill>
              </a:rPr>
              <a:t>Examples of Transgression Stories</a:t>
            </a:r>
            <a:endParaRPr lang="en-US" smtClean="0">
              <a:solidFill>
                <a:srgbClr val="FB0B05"/>
              </a:solidFill>
            </a:endParaRPr>
          </a:p>
        </p:txBody>
      </p:sp>
      <p:sp>
        <p:nvSpPr>
          <p:cNvPr id="3" name="Content Placeholder 2"/>
          <p:cNvSpPr>
            <a:spLocks noGrp="1"/>
          </p:cNvSpPr>
          <p:nvPr>
            <p:ph idx="1"/>
          </p:nvPr>
        </p:nvSpPr>
        <p:spPr/>
        <p:txBody>
          <a:bodyPr/>
          <a:lstStyle/>
          <a:p>
            <a:pPr>
              <a:buFont typeface="Wingdings" charset="2"/>
              <a:buNone/>
              <a:defRPr/>
            </a:pPr>
            <a:endParaRPr lang="en-US" altLang="zh-TW">
              <a:latin typeface="Arial" charset="0"/>
            </a:endParaRPr>
          </a:p>
          <a:p>
            <a:pPr>
              <a:buFont typeface="Wingdings" charset="2"/>
              <a:buChar char="n"/>
              <a:defRPr/>
            </a:pPr>
            <a:r>
              <a:rPr lang="en-US" altLang="zh-TW">
                <a:solidFill>
                  <a:srgbClr val="FB0B05"/>
                </a:solidFill>
                <a:latin typeface="Arial" charset="0"/>
              </a:rPr>
              <a:t>Yoyo</a:t>
            </a:r>
            <a:r>
              <a:rPr lang="en-US" altLang="zh-TW">
                <a:latin typeface="Arial" charset="0"/>
              </a:rPr>
              <a:t> (2,6) pushed the screen down and objected when mom punished him</a:t>
            </a:r>
          </a:p>
          <a:p>
            <a:pPr>
              <a:buFont typeface="Wingdings" charset="2"/>
              <a:buChar char="n"/>
              <a:defRPr/>
            </a:pPr>
            <a:endParaRPr lang="en-US" altLang="zh-TW">
              <a:latin typeface="Arial" charset="0"/>
            </a:endParaRPr>
          </a:p>
          <a:p>
            <a:pPr>
              <a:buFont typeface="Wingdings" charset="2"/>
              <a:buChar char="n"/>
              <a:defRPr/>
            </a:pPr>
            <a:r>
              <a:rPr lang="en-US" altLang="zh-TW">
                <a:solidFill>
                  <a:srgbClr val="FB0B05"/>
                </a:solidFill>
                <a:latin typeface="Arial" charset="0"/>
              </a:rPr>
              <a:t>Meimei</a:t>
            </a:r>
            <a:r>
              <a:rPr lang="en-US" altLang="zh-TW">
                <a:latin typeface="Arial" charset="0"/>
              </a:rPr>
              <a:t> (3,0) opened a gift, messed up the cake</a:t>
            </a:r>
          </a:p>
          <a:p>
            <a:pPr>
              <a:buFont typeface="Wingdings" charset="2"/>
              <a:buNone/>
              <a:defRPr/>
            </a:pPr>
            <a:endParaRPr lang="en-US" altLang="zh-TW">
              <a:latin typeface="Arial" charset="0"/>
            </a:endParaRPr>
          </a:p>
          <a:p>
            <a:pPr>
              <a:buFont typeface="Wingdings" charset="2"/>
              <a:buChar char="n"/>
              <a:defRPr/>
            </a:pPr>
            <a:r>
              <a:rPr lang="en-US" altLang="zh-TW">
                <a:solidFill>
                  <a:srgbClr val="FB0B05"/>
                </a:solidFill>
                <a:latin typeface="Arial" charset="0"/>
              </a:rPr>
              <a:t>Didi</a:t>
            </a:r>
            <a:r>
              <a:rPr lang="en-US" altLang="zh-TW">
                <a:latin typeface="Arial" charset="0"/>
              </a:rPr>
              <a:t> (4,0) got lost at the night market</a:t>
            </a:r>
          </a:p>
          <a:p>
            <a:pPr>
              <a:buFont typeface="Wingdings" charset="2"/>
              <a:buNone/>
              <a:defRPr/>
            </a:pPr>
            <a:endParaRPr lang="en-US" altLang="zh-TW">
              <a:latin typeface="Arial" charset="0"/>
            </a:endParaRPr>
          </a:p>
          <a:p>
            <a:pPr>
              <a:buFont typeface="Wingdings" charset="2"/>
              <a:buChar char="n"/>
              <a:defRPr/>
            </a:pPr>
            <a:endParaRPr lang="en-US" altLang="zh-TW">
              <a:latin typeface="Arial" charset="0"/>
            </a:endParaRPr>
          </a:p>
          <a:p>
            <a:pPr>
              <a:buFont typeface="Wingdings" charset="2"/>
              <a:buNone/>
              <a:defRPr/>
            </a:pPr>
            <a:r>
              <a:rPr lang="en-US"/>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a:solidFill>
                  <a:srgbClr val="FFFF00"/>
                </a:solidFill>
              </a:rPr>
              <a:t>Child-Affirming Framework</a:t>
            </a:r>
          </a:p>
        </p:txBody>
      </p:sp>
      <p:sp>
        <p:nvSpPr>
          <p:cNvPr id="3" name="Content Placeholder 2"/>
          <p:cNvSpPr>
            <a:spLocks noGrp="1"/>
          </p:cNvSpPr>
          <p:nvPr>
            <p:ph idx="4294967295"/>
          </p:nvPr>
        </p:nvSpPr>
        <p:spPr/>
        <p:txBody>
          <a:bodyPr/>
          <a:lstStyle/>
          <a:p>
            <a:pPr>
              <a:buFont typeface="Wingdings" pitchFamily="1" charset="2"/>
              <a:buNone/>
              <a:defRPr/>
            </a:pPr>
            <a:endParaRPr lang="en-US" altLang="zh-TW" smtClean="0">
              <a:latin typeface="Arial" charset="0"/>
            </a:endParaRPr>
          </a:p>
          <a:p>
            <a:pPr>
              <a:defRPr/>
            </a:pPr>
            <a:r>
              <a:rPr lang="en-US" altLang="zh-TW" smtClean="0">
                <a:solidFill>
                  <a:srgbClr val="FFFF00"/>
                </a:solidFill>
                <a:latin typeface="Arial" charset="0"/>
              </a:rPr>
              <a:t>Omit the negative</a:t>
            </a:r>
            <a:r>
              <a:rPr lang="en-US" altLang="zh-TW" smtClean="0">
                <a:latin typeface="Arial" charset="0"/>
              </a:rPr>
              <a:t>: </a:t>
            </a:r>
            <a:r>
              <a:rPr lang="en-US" altLang="zh-TW" smtClean="0">
                <a:solidFill>
                  <a:srgbClr val="FFFF00"/>
                </a:solidFill>
                <a:latin typeface="Arial" charset="0"/>
              </a:rPr>
              <a:t>child-favorability bias</a:t>
            </a:r>
          </a:p>
          <a:p>
            <a:pPr lvl="1">
              <a:defRPr/>
            </a:pPr>
            <a:r>
              <a:rPr lang="en-US" altLang="zh-TW" smtClean="0">
                <a:latin typeface="Arial" charset="0"/>
              </a:rPr>
              <a:t>Example: Tommy (2,6) started to misbehave but caught himself, he was “real good” and was rewarded</a:t>
            </a:r>
          </a:p>
          <a:p>
            <a:pPr>
              <a:defRPr/>
            </a:pPr>
            <a:r>
              <a:rPr lang="en-US" altLang="zh-TW" smtClean="0">
                <a:solidFill>
                  <a:srgbClr val="FFFF00"/>
                </a:solidFill>
                <a:latin typeface="Arial" charset="0"/>
              </a:rPr>
              <a:t>Accentuate the positive</a:t>
            </a:r>
          </a:p>
          <a:p>
            <a:pPr lvl="1">
              <a:defRPr/>
            </a:pPr>
            <a:r>
              <a:rPr lang="en-US" altLang="zh-TW" smtClean="0">
                <a:latin typeface="Arial" charset="0"/>
              </a:rPr>
              <a:t>Child-positive: LW + inflation</a:t>
            </a:r>
          </a:p>
          <a:p>
            <a:pPr>
              <a:buFont typeface="Wingdings" pitchFamily="1" charset="2"/>
              <a:buNone/>
              <a:defRPr/>
            </a:pPr>
            <a:r>
              <a:rPr lang="en-US"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sz="4000" smtClean="0">
                <a:solidFill>
                  <a:srgbClr val="FFFF00"/>
                </a:solidFill>
              </a:rPr>
              <a:t>Example: Child-Positive + Inflation (Amy 4,0)</a:t>
            </a:r>
          </a:p>
        </p:txBody>
      </p:sp>
      <p:sp>
        <p:nvSpPr>
          <p:cNvPr id="3" name="Content Placeholder 2"/>
          <p:cNvSpPr>
            <a:spLocks noGrp="1"/>
          </p:cNvSpPr>
          <p:nvPr>
            <p:ph idx="4294967295"/>
          </p:nvPr>
        </p:nvSpPr>
        <p:spPr/>
        <p:txBody>
          <a:bodyPr/>
          <a:lstStyle/>
          <a:p>
            <a:pPr>
              <a:buFont typeface="Wingdings" charset="2"/>
              <a:buNone/>
              <a:defRPr/>
            </a:pPr>
            <a:endParaRPr lang="en-US" altLang="zh-TW" smtClean="0">
              <a:latin typeface="Arial" charset="0"/>
            </a:endParaRPr>
          </a:p>
          <a:p>
            <a:pPr>
              <a:buFont typeface="Wingdings" charset="2"/>
              <a:buNone/>
              <a:defRPr/>
            </a:pPr>
            <a:r>
              <a:rPr lang="en-US" altLang="zh-TW" smtClean="0">
                <a:solidFill>
                  <a:srgbClr val="FFFF00"/>
                </a:solidFill>
                <a:latin typeface="Arial" charset="0"/>
              </a:rPr>
              <a:t>Amy:</a:t>
            </a:r>
            <a:r>
              <a:rPr lang="en-US" altLang="zh-TW" smtClean="0">
                <a:latin typeface="Arial" charset="0"/>
              </a:rPr>
              <a:t>  “Once there was a fire….that’s what the policeman told me at day camp.”</a:t>
            </a:r>
          </a:p>
          <a:p>
            <a:pPr>
              <a:buFont typeface="Wingdings" charset="2"/>
              <a:buNone/>
              <a:defRPr/>
            </a:pPr>
            <a:r>
              <a:rPr lang="en-US" altLang="zh-TW" smtClean="0">
                <a:solidFill>
                  <a:srgbClr val="FFFF00"/>
                </a:solidFill>
                <a:latin typeface="Arial" charset="0"/>
              </a:rPr>
              <a:t>Mom:</a:t>
            </a:r>
            <a:r>
              <a:rPr lang="en-US" altLang="zh-TW" smtClean="0">
                <a:latin typeface="Arial" charset="0"/>
              </a:rPr>
              <a:t> series of tutorial Qs; </a:t>
            </a:r>
            <a:r>
              <a:rPr lang="en-US" altLang="zh-TW" smtClean="0">
                <a:solidFill>
                  <a:srgbClr val="FFFF00"/>
                </a:solidFill>
                <a:latin typeface="Arial" charset="0"/>
              </a:rPr>
              <a:t>Amy</a:t>
            </a:r>
            <a:r>
              <a:rPr lang="en-US" altLang="zh-TW" smtClean="0">
                <a:latin typeface="Arial" charset="0"/>
              </a:rPr>
              <a:t> displays</a:t>
            </a:r>
          </a:p>
          <a:p>
            <a:pPr>
              <a:buFont typeface="Wingdings" charset="2"/>
              <a:buNone/>
              <a:defRPr/>
            </a:pPr>
            <a:r>
              <a:rPr lang="en-US" altLang="zh-TW" smtClean="0">
                <a:solidFill>
                  <a:srgbClr val="FFFF00"/>
                </a:solidFill>
                <a:latin typeface="Arial" charset="0"/>
              </a:rPr>
              <a:t>Mom:</a:t>
            </a:r>
            <a:r>
              <a:rPr lang="en-US" altLang="zh-TW" smtClean="0">
                <a:latin typeface="Arial" charset="0"/>
              </a:rPr>
              <a:t> “Exactamundo! (does high five) You are the smartest 4 year old! And there’s the smartest 6 year old and the smartest 2 year old!”</a:t>
            </a:r>
            <a:r>
              <a:rPr lang="en-US"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304800"/>
            <a:ext cx="8229600" cy="1139825"/>
          </a:xfrm>
        </p:spPr>
        <p:txBody>
          <a:bodyPr/>
          <a:lstStyle/>
          <a:p>
            <a:pPr eaLnBrk="1" hangingPunct="1">
              <a:defRPr/>
            </a:pPr>
            <a:r>
              <a:rPr lang="en-US" altLang="zh-TW" dirty="0" smtClean="0">
                <a:cs typeface="+mj-cs"/>
              </a:rPr>
              <a:t>Question 3</a:t>
            </a:r>
          </a:p>
        </p:txBody>
      </p:sp>
      <p:sp>
        <p:nvSpPr>
          <p:cNvPr id="138243" name="Rectangle 3"/>
          <p:cNvSpPr>
            <a:spLocks noGrp="1" noChangeArrowheads="1"/>
          </p:cNvSpPr>
          <p:nvPr>
            <p:ph type="body" idx="1"/>
          </p:nvPr>
        </p:nvSpPr>
        <p:spPr>
          <a:xfrm>
            <a:off x="457200" y="1524000"/>
            <a:ext cx="8229600" cy="4530725"/>
          </a:xfrm>
        </p:spPr>
        <p:txBody>
          <a:bodyPr/>
          <a:lstStyle/>
          <a:p>
            <a:pPr algn="ctr" eaLnBrk="1" hangingPunct="1">
              <a:buFont typeface="Wingdings" pitchFamily="2" charset="2"/>
              <a:buNone/>
              <a:defRPr/>
            </a:pPr>
            <a:endParaRPr lang="en-US" altLang="zh-TW" sz="4000" dirty="0" smtClean="0">
              <a:cs typeface="+mn-cs"/>
            </a:endParaRPr>
          </a:p>
          <a:p>
            <a:pPr algn="ctr" eaLnBrk="1" hangingPunct="1">
              <a:buFont typeface="Wingdings" pitchFamily="2" charset="2"/>
              <a:buNone/>
              <a:defRPr/>
            </a:pPr>
            <a:r>
              <a:rPr lang="en-US" altLang="zh-TW" sz="4000" dirty="0" smtClean="0">
                <a:cs typeface="+mn-cs"/>
              </a:rPr>
              <a:t>What kinds of participant roles did the children enact?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a:defRPr/>
            </a:pPr>
            <a:r>
              <a:rPr lang="en-US" altLang="zh-TW" smtClean="0"/>
              <a:t>Children’s Participant Roles</a:t>
            </a:r>
          </a:p>
        </p:txBody>
      </p:sp>
      <p:sp>
        <p:nvSpPr>
          <p:cNvPr id="282627" name="Rectangle 3"/>
          <p:cNvSpPr>
            <a:spLocks noGrp="1" noChangeArrowheads="1"/>
          </p:cNvSpPr>
          <p:nvPr>
            <p:ph type="body" idx="1"/>
          </p:nvPr>
        </p:nvSpPr>
        <p:spPr/>
        <p:txBody>
          <a:bodyPr/>
          <a:lstStyle/>
          <a:p>
            <a:pPr>
              <a:buFont typeface="Wingdings" charset="2"/>
              <a:buChar char="n"/>
              <a:defRPr/>
            </a:pPr>
            <a:endParaRPr lang="en-US" altLang="zh-TW"/>
          </a:p>
          <a:p>
            <a:pPr>
              <a:buFont typeface="Wingdings" charset="2"/>
              <a:buChar char="n"/>
              <a:defRPr/>
            </a:pPr>
            <a:r>
              <a:rPr lang="en-US" altLang="zh-TW" sz="4000"/>
              <a:t>Co-narrator role</a:t>
            </a:r>
          </a:p>
          <a:p>
            <a:pPr>
              <a:buFont typeface="Wingdings" charset="2"/>
              <a:buChar char="n"/>
              <a:defRPr/>
            </a:pPr>
            <a:r>
              <a:rPr lang="en-US" altLang="zh-TW" sz="4000"/>
              <a:t>Bystander role</a:t>
            </a:r>
          </a:p>
          <a:p>
            <a:pPr>
              <a:buFont typeface="Wingdings" charset="2"/>
              <a:buNone/>
              <a:defRPr/>
            </a:pPr>
            <a:endParaRPr lang="en-US" altLang="zh-TW"/>
          </a:p>
          <a:p>
            <a:pPr>
              <a:buFont typeface="Wingdings" charset="2"/>
              <a:buChar char="n"/>
              <a:defRPr/>
            </a:pPr>
            <a:r>
              <a:rPr lang="en-US" altLang="zh-TW"/>
              <a:t>BOTH routinely available </a:t>
            </a:r>
          </a:p>
          <a:p>
            <a:pPr>
              <a:buFont typeface="Wingdings" charset="2"/>
              <a:buChar char="n"/>
              <a:defRPr/>
            </a:pPr>
            <a:r>
              <a:rPr lang="en-US" altLang="zh-TW"/>
              <a:t>BUT </a:t>
            </a:r>
            <a:r>
              <a:rPr lang="en-US" altLang="zh-TW">
                <a:solidFill>
                  <a:srgbClr val="FB0B05"/>
                </a:solidFill>
              </a:rPr>
              <a:t>Taipei privileged bystander,</a:t>
            </a:r>
            <a:r>
              <a:rPr lang="en-US" altLang="zh-TW"/>
              <a:t> </a:t>
            </a:r>
            <a:r>
              <a:rPr lang="en-US" altLang="zh-TW">
                <a:solidFill>
                  <a:srgbClr val="FFFF00"/>
                </a:solidFill>
              </a:rPr>
              <a:t>Longwood privileged co-narrator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p:txBody>
          <a:bodyPr/>
          <a:lstStyle/>
          <a:p>
            <a:pPr eaLnBrk="1" hangingPunct="1">
              <a:defRPr/>
            </a:pPr>
            <a:r>
              <a:rPr lang="en-US" altLang="zh-TW" smtClean="0"/>
              <a:t>Children’s Participation in Taipei</a:t>
            </a:r>
          </a:p>
        </p:txBody>
      </p:sp>
      <p:sp>
        <p:nvSpPr>
          <p:cNvPr id="60419" name="Text Box 9"/>
          <p:cNvSpPr txBox="1">
            <a:spLocks noChangeArrowheads="1"/>
          </p:cNvSpPr>
          <p:nvPr/>
        </p:nvSpPr>
        <p:spPr bwMode="auto">
          <a:xfrm>
            <a:off x="838200" y="5116513"/>
            <a:ext cx="3352800" cy="554037"/>
          </a:xfrm>
          <a:prstGeom prst="rect">
            <a:avLst/>
          </a:prstGeom>
          <a:noFill/>
          <a:ln w="9525">
            <a:noFill/>
            <a:miter lim="800000"/>
            <a:headEnd/>
            <a:tailEnd/>
          </a:ln>
        </p:spPr>
        <p:txBody>
          <a:bodyPr>
            <a:spAutoFit/>
          </a:bodyPr>
          <a:lstStyle/>
          <a:p>
            <a:pPr algn="ctr">
              <a:spcBef>
                <a:spcPct val="50000"/>
              </a:spcBef>
            </a:pPr>
            <a:r>
              <a:rPr lang="en-US" altLang="zh-TW" sz="3000" b="0"/>
              <a:t>Co-Narrator</a:t>
            </a:r>
          </a:p>
        </p:txBody>
      </p:sp>
      <p:sp>
        <p:nvSpPr>
          <p:cNvPr id="60420" name="Text Box 10"/>
          <p:cNvSpPr txBox="1">
            <a:spLocks noChangeArrowheads="1"/>
          </p:cNvSpPr>
          <p:nvPr/>
        </p:nvSpPr>
        <p:spPr bwMode="auto">
          <a:xfrm>
            <a:off x="4953000" y="5040313"/>
            <a:ext cx="3352800" cy="554037"/>
          </a:xfrm>
          <a:prstGeom prst="rect">
            <a:avLst/>
          </a:prstGeom>
          <a:noFill/>
          <a:ln w="9525">
            <a:noFill/>
            <a:miter lim="800000"/>
            <a:headEnd/>
            <a:tailEnd/>
          </a:ln>
        </p:spPr>
        <p:txBody>
          <a:bodyPr>
            <a:spAutoFit/>
          </a:bodyPr>
          <a:lstStyle/>
          <a:p>
            <a:pPr algn="ctr">
              <a:spcBef>
                <a:spcPct val="50000"/>
              </a:spcBef>
            </a:pPr>
            <a:r>
              <a:rPr lang="en-US" altLang="zh-TW" sz="3000" b="0">
                <a:solidFill>
                  <a:srgbClr val="FB0B05"/>
                </a:solidFill>
              </a:rPr>
              <a:t>Bystander</a:t>
            </a:r>
          </a:p>
        </p:txBody>
      </p:sp>
      <p:sp>
        <p:nvSpPr>
          <p:cNvPr id="60421" name="Text Box 11"/>
          <p:cNvSpPr txBox="1">
            <a:spLocks noChangeArrowheads="1"/>
          </p:cNvSpPr>
          <p:nvPr/>
        </p:nvSpPr>
        <p:spPr bwMode="auto">
          <a:xfrm>
            <a:off x="1524000" y="5791200"/>
            <a:ext cx="2057400" cy="554038"/>
          </a:xfrm>
          <a:prstGeom prst="rect">
            <a:avLst/>
          </a:prstGeom>
          <a:noFill/>
          <a:ln w="9525">
            <a:noFill/>
            <a:miter lim="800000"/>
            <a:headEnd/>
            <a:tailEnd/>
          </a:ln>
        </p:spPr>
        <p:txBody>
          <a:bodyPr>
            <a:spAutoFit/>
          </a:bodyPr>
          <a:lstStyle/>
          <a:p>
            <a:pPr algn="ctr">
              <a:spcBef>
                <a:spcPct val="50000"/>
              </a:spcBef>
            </a:pPr>
            <a:r>
              <a:rPr lang="en-US" altLang="zh-TW" sz="3000"/>
              <a:t>41%</a:t>
            </a:r>
          </a:p>
        </p:txBody>
      </p:sp>
      <p:sp>
        <p:nvSpPr>
          <p:cNvPr id="60422" name="Text Box 12"/>
          <p:cNvSpPr txBox="1">
            <a:spLocks noChangeArrowheads="1"/>
          </p:cNvSpPr>
          <p:nvPr/>
        </p:nvSpPr>
        <p:spPr bwMode="auto">
          <a:xfrm>
            <a:off x="5638800" y="5791200"/>
            <a:ext cx="2057400" cy="554038"/>
          </a:xfrm>
          <a:prstGeom prst="rect">
            <a:avLst/>
          </a:prstGeom>
          <a:noFill/>
          <a:ln w="9525">
            <a:noFill/>
            <a:miter lim="800000"/>
            <a:headEnd/>
            <a:tailEnd/>
          </a:ln>
        </p:spPr>
        <p:txBody>
          <a:bodyPr>
            <a:spAutoFit/>
          </a:bodyPr>
          <a:lstStyle/>
          <a:p>
            <a:pPr algn="ctr">
              <a:spcBef>
                <a:spcPct val="50000"/>
              </a:spcBef>
            </a:pPr>
            <a:r>
              <a:rPr lang="en-US" altLang="zh-TW" sz="3000">
                <a:solidFill>
                  <a:srgbClr val="FB0B05"/>
                </a:solidFill>
              </a:rPr>
              <a:t>59%</a:t>
            </a:r>
          </a:p>
        </p:txBody>
      </p:sp>
      <p:pic>
        <p:nvPicPr>
          <p:cNvPr id="60423" name="Picture 16" descr="Co-Narrator"/>
          <p:cNvPicPr>
            <a:picLocks noGrp="1" noChangeAspect="1" noChangeArrowheads="1"/>
          </p:cNvPicPr>
          <p:nvPr>
            <p:ph sz="half" idx="1"/>
          </p:nvPr>
        </p:nvPicPr>
        <p:blipFill>
          <a:blip r:embed="rId2"/>
          <a:srcRect/>
          <a:stretch>
            <a:fillRect/>
          </a:stretch>
        </p:blipFill>
        <p:spPr>
          <a:xfrm>
            <a:off x="533400" y="1905000"/>
            <a:ext cx="4035425" cy="3028950"/>
          </a:xfrm>
          <a:noFill/>
        </p:spPr>
      </p:pic>
      <p:pic>
        <p:nvPicPr>
          <p:cNvPr id="60424" name="Picture 17" descr="Bystander"/>
          <p:cNvPicPr>
            <a:picLocks noGrp="1" noChangeAspect="1" noChangeArrowheads="1"/>
          </p:cNvPicPr>
          <p:nvPr>
            <p:ph sz="half" idx="2"/>
          </p:nvPr>
        </p:nvPicPr>
        <p:blipFill>
          <a:blip r:embed="rId3"/>
          <a:srcRect/>
          <a:stretch>
            <a:fillRect/>
          </a:stretch>
        </p:blipFill>
        <p:spPr>
          <a:xfrm>
            <a:off x="4876800" y="1905000"/>
            <a:ext cx="4035425" cy="3028950"/>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Rectangle 4"/>
          <p:cNvSpPr>
            <a:spLocks noGrp="1" noChangeArrowheads="1"/>
          </p:cNvSpPr>
          <p:nvPr>
            <p:ph type="title"/>
          </p:nvPr>
        </p:nvSpPr>
        <p:spPr>
          <a:xfrm>
            <a:off x="381000" y="277813"/>
            <a:ext cx="8458200" cy="1139825"/>
          </a:xfrm>
        </p:spPr>
        <p:txBody>
          <a:bodyPr/>
          <a:lstStyle/>
          <a:p>
            <a:pPr eaLnBrk="1" hangingPunct="1">
              <a:defRPr/>
            </a:pPr>
            <a:r>
              <a:rPr lang="en-US" altLang="zh-TW" sz="4000" smtClean="0"/>
              <a:t>Children’s Participation in Longwood</a:t>
            </a:r>
            <a:endParaRPr lang="zh-TW" altLang="en-US" sz="4000" smtClean="0"/>
          </a:p>
        </p:txBody>
      </p:sp>
      <p:sp>
        <p:nvSpPr>
          <p:cNvPr id="61443" name="Text Box 11"/>
          <p:cNvSpPr txBox="1">
            <a:spLocks noChangeArrowheads="1"/>
          </p:cNvSpPr>
          <p:nvPr/>
        </p:nvSpPr>
        <p:spPr bwMode="auto">
          <a:xfrm>
            <a:off x="838200" y="5116513"/>
            <a:ext cx="3352800" cy="554037"/>
          </a:xfrm>
          <a:prstGeom prst="rect">
            <a:avLst/>
          </a:prstGeom>
          <a:noFill/>
          <a:ln w="9525">
            <a:noFill/>
            <a:miter lim="800000"/>
            <a:headEnd/>
            <a:tailEnd/>
          </a:ln>
        </p:spPr>
        <p:txBody>
          <a:bodyPr>
            <a:spAutoFit/>
          </a:bodyPr>
          <a:lstStyle/>
          <a:p>
            <a:pPr algn="ctr">
              <a:spcBef>
                <a:spcPct val="50000"/>
              </a:spcBef>
            </a:pPr>
            <a:r>
              <a:rPr lang="en-US" altLang="zh-TW" sz="3000" b="0">
                <a:solidFill>
                  <a:srgbClr val="FFFF00"/>
                </a:solidFill>
              </a:rPr>
              <a:t>Co-Narrator</a:t>
            </a:r>
          </a:p>
        </p:txBody>
      </p:sp>
      <p:sp>
        <p:nvSpPr>
          <p:cNvPr id="61444" name="Text Box 12"/>
          <p:cNvSpPr txBox="1">
            <a:spLocks noChangeArrowheads="1"/>
          </p:cNvSpPr>
          <p:nvPr/>
        </p:nvSpPr>
        <p:spPr bwMode="auto">
          <a:xfrm>
            <a:off x="4953000" y="5040313"/>
            <a:ext cx="3352800" cy="554037"/>
          </a:xfrm>
          <a:prstGeom prst="rect">
            <a:avLst/>
          </a:prstGeom>
          <a:noFill/>
          <a:ln w="9525">
            <a:noFill/>
            <a:miter lim="800000"/>
            <a:headEnd/>
            <a:tailEnd/>
          </a:ln>
        </p:spPr>
        <p:txBody>
          <a:bodyPr>
            <a:spAutoFit/>
          </a:bodyPr>
          <a:lstStyle/>
          <a:p>
            <a:pPr algn="ctr">
              <a:spcBef>
                <a:spcPct val="50000"/>
              </a:spcBef>
            </a:pPr>
            <a:r>
              <a:rPr lang="en-US" altLang="zh-TW" sz="3000" b="0"/>
              <a:t>Bystander</a:t>
            </a:r>
          </a:p>
        </p:txBody>
      </p:sp>
      <p:sp>
        <p:nvSpPr>
          <p:cNvPr id="61445" name="Text Box 13"/>
          <p:cNvSpPr txBox="1">
            <a:spLocks noChangeArrowheads="1"/>
          </p:cNvSpPr>
          <p:nvPr/>
        </p:nvSpPr>
        <p:spPr bwMode="auto">
          <a:xfrm>
            <a:off x="1524000" y="5791200"/>
            <a:ext cx="2057400" cy="554038"/>
          </a:xfrm>
          <a:prstGeom prst="rect">
            <a:avLst/>
          </a:prstGeom>
          <a:noFill/>
          <a:ln w="9525">
            <a:noFill/>
            <a:miter lim="800000"/>
            <a:headEnd/>
            <a:tailEnd/>
          </a:ln>
        </p:spPr>
        <p:txBody>
          <a:bodyPr>
            <a:spAutoFit/>
          </a:bodyPr>
          <a:lstStyle/>
          <a:p>
            <a:pPr algn="ctr">
              <a:spcBef>
                <a:spcPct val="50000"/>
              </a:spcBef>
            </a:pPr>
            <a:r>
              <a:rPr lang="en-US" altLang="zh-TW" sz="3000">
                <a:solidFill>
                  <a:srgbClr val="FFFF00"/>
                </a:solidFill>
              </a:rPr>
              <a:t>57%</a:t>
            </a:r>
          </a:p>
        </p:txBody>
      </p:sp>
      <p:sp>
        <p:nvSpPr>
          <p:cNvPr id="61446" name="Text Box 14"/>
          <p:cNvSpPr txBox="1">
            <a:spLocks noChangeArrowheads="1"/>
          </p:cNvSpPr>
          <p:nvPr/>
        </p:nvSpPr>
        <p:spPr bwMode="auto">
          <a:xfrm>
            <a:off x="5638800" y="5791200"/>
            <a:ext cx="2057400" cy="554038"/>
          </a:xfrm>
          <a:prstGeom prst="rect">
            <a:avLst/>
          </a:prstGeom>
          <a:noFill/>
          <a:ln w="9525">
            <a:noFill/>
            <a:miter lim="800000"/>
            <a:headEnd/>
            <a:tailEnd/>
          </a:ln>
        </p:spPr>
        <p:txBody>
          <a:bodyPr>
            <a:spAutoFit/>
          </a:bodyPr>
          <a:lstStyle/>
          <a:p>
            <a:pPr algn="ctr">
              <a:spcBef>
                <a:spcPct val="50000"/>
              </a:spcBef>
            </a:pPr>
            <a:r>
              <a:rPr lang="en-US" altLang="zh-TW" sz="3000"/>
              <a:t>43%</a:t>
            </a:r>
          </a:p>
        </p:txBody>
      </p:sp>
      <p:pic>
        <p:nvPicPr>
          <p:cNvPr id="61447" name="Picture 15" descr="ChildAndAdult-Talking"/>
          <p:cNvPicPr>
            <a:picLocks noChangeAspect="1" noChangeArrowheads="1"/>
          </p:cNvPicPr>
          <p:nvPr/>
        </p:nvPicPr>
        <p:blipFill>
          <a:blip r:embed="rId2"/>
          <a:srcRect/>
          <a:stretch>
            <a:fillRect/>
          </a:stretch>
        </p:blipFill>
        <p:spPr bwMode="auto">
          <a:xfrm>
            <a:off x="381000" y="1752600"/>
            <a:ext cx="3962400" cy="3048000"/>
          </a:xfrm>
          <a:prstGeom prst="rect">
            <a:avLst/>
          </a:prstGeom>
          <a:noFill/>
          <a:ln w="9525">
            <a:noFill/>
            <a:miter lim="800000"/>
            <a:headEnd/>
            <a:tailEnd/>
          </a:ln>
        </p:spPr>
      </p:pic>
      <p:pic>
        <p:nvPicPr>
          <p:cNvPr id="61448" name="Picture 16" descr="Family-friendly-restaurants-blog"/>
          <p:cNvPicPr>
            <a:picLocks noChangeAspect="1" noChangeArrowheads="1"/>
          </p:cNvPicPr>
          <p:nvPr/>
        </p:nvPicPr>
        <p:blipFill>
          <a:blip r:embed="rId3"/>
          <a:srcRect/>
          <a:stretch>
            <a:fillRect/>
          </a:stretch>
        </p:blipFill>
        <p:spPr bwMode="auto">
          <a:xfrm>
            <a:off x="4800600" y="1752600"/>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304800"/>
            <a:ext cx="8229600" cy="1139825"/>
          </a:xfrm>
        </p:spPr>
        <p:txBody>
          <a:bodyPr/>
          <a:lstStyle/>
          <a:p>
            <a:pPr eaLnBrk="1" hangingPunct="1">
              <a:defRPr/>
            </a:pPr>
            <a:r>
              <a:rPr lang="en-US" altLang="zh-TW" dirty="0" smtClean="0">
                <a:cs typeface="+mj-cs"/>
              </a:rPr>
              <a:t>Question 4</a:t>
            </a:r>
          </a:p>
        </p:txBody>
      </p:sp>
      <p:sp>
        <p:nvSpPr>
          <p:cNvPr id="176131" name="Rectangle 3"/>
          <p:cNvSpPr>
            <a:spLocks noGrp="1" noChangeArrowheads="1"/>
          </p:cNvSpPr>
          <p:nvPr>
            <p:ph type="body" idx="1"/>
          </p:nvPr>
        </p:nvSpPr>
        <p:spPr>
          <a:xfrm>
            <a:off x="304800" y="1524000"/>
            <a:ext cx="8382000" cy="4530725"/>
          </a:xfrm>
        </p:spPr>
        <p:txBody>
          <a:bodyPr/>
          <a:lstStyle/>
          <a:p>
            <a:pPr algn="ctr" eaLnBrk="1" hangingPunct="1">
              <a:buFont typeface="Wingdings" pitchFamily="2" charset="2"/>
              <a:buNone/>
              <a:defRPr/>
            </a:pPr>
            <a:endParaRPr lang="en-US" altLang="zh-TW" sz="4000" dirty="0" smtClean="0">
              <a:cs typeface="+mn-cs"/>
            </a:endParaRPr>
          </a:p>
          <a:p>
            <a:pPr algn="ctr" eaLnBrk="1" hangingPunct="1">
              <a:buFont typeface="Wingdings" pitchFamily="2" charset="2"/>
              <a:buNone/>
              <a:defRPr/>
            </a:pPr>
            <a:r>
              <a:rPr lang="en-US" altLang="zh-TW" sz="4000" dirty="0" smtClean="0">
                <a:cs typeface="+mn-cs"/>
              </a:rPr>
              <a:t>How did their participation change over time?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457325" y="76200"/>
            <a:ext cx="6162675" cy="65532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defRPr/>
            </a:pPr>
            <a:r>
              <a:rPr lang="en-US" altLang="zh-TW" smtClean="0">
                <a:cs typeface="+mj-cs"/>
              </a:rPr>
              <a:t>Bystander: Listening</a:t>
            </a:r>
          </a:p>
        </p:txBody>
      </p:sp>
      <p:graphicFrame>
        <p:nvGraphicFramePr>
          <p:cNvPr id="3074" name="Object 3"/>
          <p:cNvGraphicFramePr>
            <a:graphicFrameLocks noChangeAspect="1"/>
          </p:cNvGraphicFramePr>
          <p:nvPr>
            <p:ph idx="1"/>
          </p:nvPr>
        </p:nvGraphicFramePr>
        <p:xfrm>
          <a:off x="457200" y="1600200"/>
          <a:ext cx="8194675" cy="4527550"/>
        </p:xfrm>
        <a:graphic>
          <a:graphicData uri="http://schemas.openxmlformats.org/presentationml/2006/ole">
            <p:oleObj spid="_x0000_s3074" name="Chart" r:id="rId3" imgW="8221940" imgH="4541520" progId="MSGraph.Chart.8">
              <p:embed followColorScheme="full"/>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eaLnBrk="1" hangingPunct="1">
              <a:defRPr/>
            </a:pPr>
            <a:r>
              <a:rPr lang="en-US" altLang="zh-TW" smtClean="0">
                <a:cs typeface="+mj-cs"/>
              </a:rPr>
              <a:t>Co-Narrator: Authorship</a:t>
            </a:r>
          </a:p>
        </p:txBody>
      </p:sp>
      <p:graphicFrame>
        <p:nvGraphicFramePr>
          <p:cNvPr id="4098" name="Object 4"/>
          <p:cNvGraphicFramePr>
            <a:graphicFrameLocks noChangeAspect="1"/>
          </p:cNvGraphicFramePr>
          <p:nvPr>
            <p:ph idx="1"/>
          </p:nvPr>
        </p:nvGraphicFramePr>
        <p:xfrm>
          <a:off x="474663" y="1601788"/>
          <a:ext cx="8194675" cy="4527550"/>
        </p:xfrm>
        <a:graphic>
          <a:graphicData uri="http://schemas.openxmlformats.org/presentationml/2006/ole">
            <p:oleObj spid="_x0000_s4098" name="Chart" r:id="rId3" imgW="8221940" imgH="4541520" progId="MSGraph.Chart.8">
              <p:embed followColorScheme="full"/>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a:lstStyle/>
          <a:p>
            <a:r>
              <a:rPr lang="en-US" sz="4000" smtClean="0">
                <a:effectLst/>
              </a:rPr>
              <a:t>Examples of children creatively </a:t>
            </a:r>
            <a:br>
              <a:rPr lang="en-US" sz="4000" smtClean="0">
                <a:effectLst/>
              </a:rPr>
            </a:br>
            <a:r>
              <a:rPr lang="en-US" sz="4000" smtClean="0">
                <a:effectLst/>
              </a:rPr>
              <a:t>co-narrating</a:t>
            </a:r>
          </a:p>
        </p:txBody>
      </p:sp>
      <p:sp>
        <p:nvSpPr>
          <p:cNvPr id="82947" name="Rectangle 3"/>
          <p:cNvSpPr>
            <a:spLocks noGrp="1" noChangeArrowheads="1"/>
          </p:cNvSpPr>
          <p:nvPr>
            <p:ph type="body" idx="1"/>
          </p:nvPr>
        </p:nvSpPr>
        <p:spPr/>
        <p:txBody>
          <a:bodyPr/>
          <a:lstStyle/>
          <a:p>
            <a:pPr eaLnBrk="1" hangingPunct="1">
              <a:defRPr/>
            </a:pPr>
            <a:endParaRPr lang="en-US" altLang="zh-TW" smtClean="0"/>
          </a:p>
          <a:p>
            <a:pPr eaLnBrk="1" hangingPunct="1">
              <a:defRPr/>
            </a:pPr>
            <a:r>
              <a:rPr lang="en-US" altLang="zh-TW" smtClean="0">
                <a:solidFill>
                  <a:srgbClr val="FB0B05"/>
                </a:solidFill>
              </a:rPr>
              <a:t>“Why didn’t you reason with me nicely?” (Angu, 4,0)</a:t>
            </a:r>
          </a:p>
          <a:p>
            <a:pPr eaLnBrk="1" hangingPunct="1">
              <a:defRPr/>
            </a:pPr>
            <a:endParaRPr lang="en-US" altLang="zh-TW" smtClean="0">
              <a:solidFill>
                <a:srgbClr val="FB0B05"/>
              </a:solidFill>
            </a:endParaRPr>
          </a:p>
          <a:p>
            <a:pPr>
              <a:buFont typeface="Wingdings" pitchFamily="1" charset="2"/>
              <a:buNone/>
              <a:defRPr/>
            </a:pPr>
            <a:endParaRPr lang="en-US" smtClean="0">
              <a:solidFill>
                <a:srgbClr val="FFFF00"/>
              </a:solidFill>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noFill/>
        </p:spPr>
        <p:txBody>
          <a:bodyPr/>
          <a:lstStyle/>
          <a:p>
            <a:r>
              <a:rPr lang="en-US" sz="4000" smtClean="0">
                <a:effectLst/>
              </a:rPr>
              <a:t>Examples of children creatively </a:t>
            </a:r>
            <a:br>
              <a:rPr lang="en-US" sz="4000" smtClean="0">
                <a:effectLst/>
              </a:rPr>
            </a:br>
            <a:r>
              <a:rPr lang="en-US" sz="4000" smtClean="0">
                <a:effectLst/>
              </a:rPr>
              <a:t>co-narrating</a:t>
            </a:r>
          </a:p>
        </p:txBody>
      </p:sp>
      <p:sp>
        <p:nvSpPr>
          <p:cNvPr id="82947" name="Rectangle 3"/>
          <p:cNvSpPr>
            <a:spLocks noGrp="1" noChangeArrowheads="1"/>
          </p:cNvSpPr>
          <p:nvPr>
            <p:ph type="body" idx="4294967295"/>
          </p:nvPr>
        </p:nvSpPr>
        <p:spPr/>
        <p:txBody>
          <a:bodyPr/>
          <a:lstStyle/>
          <a:p>
            <a:pPr eaLnBrk="1" hangingPunct="1">
              <a:buFont typeface="Wingdings" charset="2"/>
              <a:buChar char="n"/>
              <a:defRPr/>
            </a:pPr>
            <a:endParaRPr lang="en-US" altLang="zh-TW" smtClean="0"/>
          </a:p>
          <a:p>
            <a:pPr eaLnBrk="1" hangingPunct="1">
              <a:buFont typeface="Wingdings" charset="2"/>
              <a:buChar char="n"/>
              <a:defRPr/>
            </a:pPr>
            <a:r>
              <a:rPr lang="en-US" altLang="zh-TW" smtClean="0">
                <a:solidFill>
                  <a:srgbClr val="FB0B05"/>
                </a:solidFill>
              </a:rPr>
              <a:t>“Why didn’t you reason with me nicely?” (Angu, 4,0)</a:t>
            </a:r>
          </a:p>
          <a:p>
            <a:pPr eaLnBrk="1" hangingPunct="1">
              <a:buFont typeface="Wingdings" charset="2"/>
              <a:buChar char="n"/>
              <a:defRPr/>
            </a:pPr>
            <a:endParaRPr lang="en-US" altLang="zh-TW" smtClean="0">
              <a:solidFill>
                <a:srgbClr val="FB0B05"/>
              </a:solidFill>
            </a:endParaRPr>
          </a:p>
          <a:p>
            <a:pPr eaLnBrk="1" hangingPunct="1">
              <a:buFont typeface="Wingdings" charset="2"/>
              <a:buChar char="n"/>
              <a:defRPr/>
            </a:pPr>
            <a:r>
              <a:rPr lang="en-US" altLang="zh-TW" smtClean="0">
                <a:solidFill>
                  <a:srgbClr val="FFFF00"/>
                </a:solidFill>
              </a:rPr>
              <a:t>“Why do you always say I do wonderful things?” (Patrick, 4,0)</a:t>
            </a:r>
          </a:p>
          <a:p>
            <a:pPr>
              <a:buFont typeface="Wingdings" charset="2"/>
              <a:buNone/>
              <a:defRPr/>
            </a:pPr>
            <a:endParaRPr lang="en-US" smtClean="0">
              <a:solidFill>
                <a:srgbClr val="FFFF00"/>
              </a:solidFill>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a:lstStyle/>
          <a:p>
            <a:r>
              <a:rPr lang="en-US" sz="4000" smtClean="0">
                <a:effectLst/>
              </a:rPr>
              <a:t/>
            </a:r>
            <a:br>
              <a:rPr lang="en-US" sz="4000" smtClean="0">
                <a:effectLst/>
              </a:rPr>
            </a:br>
            <a:r>
              <a:rPr lang="en-US" sz="4000" smtClean="0">
                <a:effectLst/>
              </a:rPr>
              <a:t>Conclusions</a:t>
            </a:r>
            <a:r>
              <a:rPr lang="en-US" sz="3600" smtClean="0">
                <a:effectLst/>
              </a:rPr>
              <a:t>:</a:t>
            </a:r>
            <a:br>
              <a:rPr lang="en-US" sz="3600" smtClean="0">
                <a:effectLst/>
              </a:rPr>
            </a:br>
            <a:r>
              <a:rPr lang="en-US" sz="3600" smtClean="0">
                <a:effectLst/>
              </a:rPr>
              <a:t>How was PS practiced?</a:t>
            </a:r>
          </a:p>
        </p:txBody>
      </p:sp>
      <p:sp>
        <p:nvSpPr>
          <p:cNvPr id="84995" name="Rectangle 3"/>
          <p:cNvSpPr>
            <a:spLocks noGrp="1" noChangeArrowheads="1"/>
          </p:cNvSpPr>
          <p:nvPr>
            <p:ph type="body" idx="1"/>
          </p:nvPr>
        </p:nvSpPr>
        <p:spPr/>
        <p:txBody>
          <a:bodyPr/>
          <a:lstStyle/>
          <a:p>
            <a:pPr eaLnBrk="1" hangingPunct="1">
              <a:lnSpc>
                <a:spcPct val="80000"/>
              </a:lnSpc>
              <a:buFont typeface="Wingdings" pitchFamily="1" charset="2"/>
              <a:buNone/>
              <a:defRPr/>
            </a:pPr>
            <a:endParaRPr lang="en-US" altLang="zh-TW" sz="1600" smtClean="0"/>
          </a:p>
          <a:p>
            <a:pPr>
              <a:lnSpc>
                <a:spcPct val="80000"/>
              </a:lnSpc>
              <a:buFont typeface="Wingdings" pitchFamily="1" charset="2"/>
              <a:buNone/>
              <a:defRPr/>
            </a:pPr>
            <a:endParaRPr lang="en-US" sz="2000" smtClean="0"/>
          </a:p>
          <a:p>
            <a:pPr>
              <a:lnSpc>
                <a:spcPct val="80000"/>
              </a:lnSpc>
              <a:buFont typeface="Wingdings" pitchFamily="1" charset="2"/>
              <a:buNone/>
              <a:defRPr/>
            </a:pPr>
            <a:r>
              <a:rPr lang="en-US" sz="2400" smtClean="0"/>
              <a:t>Q1: routinely? 		</a:t>
            </a:r>
            <a:r>
              <a:rPr lang="en-US" sz="2400" smtClean="0">
                <a:solidFill>
                  <a:srgbClr val="FB0B05"/>
                </a:solidFill>
              </a:rPr>
              <a:t>Taipei</a:t>
            </a:r>
            <a:r>
              <a:rPr lang="en-US" sz="2400" smtClean="0"/>
              <a:t>  	</a:t>
            </a:r>
            <a:r>
              <a:rPr lang="en-US" sz="2400" smtClean="0">
                <a:solidFill>
                  <a:srgbClr val="FFFF00"/>
                </a:solidFill>
              </a:rPr>
              <a:t>Longwood</a:t>
            </a:r>
          </a:p>
          <a:p>
            <a:pPr>
              <a:lnSpc>
                <a:spcPct val="80000"/>
              </a:lnSpc>
              <a:buFont typeface="Wingdings" pitchFamily="1" charset="2"/>
              <a:buNone/>
              <a:defRPr/>
            </a:pPr>
            <a:r>
              <a:rPr lang="en-US" sz="2400" smtClean="0"/>
              <a:t>Q2: frameworks?         </a:t>
            </a:r>
            <a:r>
              <a:rPr lang="en-US" sz="2400" smtClean="0">
                <a:solidFill>
                  <a:srgbClr val="FB0B05"/>
                </a:solidFill>
              </a:rPr>
              <a:t>Didactic</a:t>
            </a:r>
            <a:r>
              <a:rPr lang="en-US" sz="2400" smtClean="0"/>
              <a:t>    	</a:t>
            </a:r>
            <a:r>
              <a:rPr lang="en-US" sz="2400" smtClean="0">
                <a:solidFill>
                  <a:srgbClr val="FFFF00"/>
                </a:solidFill>
              </a:rPr>
              <a:t>Child-Affirming</a:t>
            </a:r>
          </a:p>
          <a:p>
            <a:pPr>
              <a:lnSpc>
                <a:spcPct val="80000"/>
              </a:lnSpc>
              <a:buFont typeface="Wingdings" pitchFamily="1" charset="2"/>
              <a:buNone/>
              <a:defRPr/>
            </a:pPr>
            <a:r>
              <a:rPr lang="en-US" sz="2400" smtClean="0"/>
              <a:t>Q3: participant roles?   </a:t>
            </a:r>
            <a:r>
              <a:rPr lang="en-US" sz="2400" smtClean="0">
                <a:solidFill>
                  <a:srgbClr val="FB0B05"/>
                </a:solidFill>
              </a:rPr>
              <a:t>Bystander</a:t>
            </a:r>
            <a:r>
              <a:rPr lang="en-US" sz="2400" smtClean="0"/>
              <a:t> 	</a:t>
            </a:r>
            <a:r>
              <a:rPr lang="en-US" sz="2400" smtClean="0">
                <a:solidFill>
                  <a:srgbClr val="FFFF00"/>
                </a:solidFill>
              </a:rPr>
              <a:t>Co-narrator</a:t>
            </a:r>
          </a:p>
          <a:p>
            <a:pPr>
              <a:lnSpc>
                <a:spcPct val="80000"/>
              </a:lnSpc>
              <a:buFont typeface="Wingdings" pitchFamily="1" charset="2"/>
              <a:buNone/>
              <a:defRPr/>
            </a:pPr>
            <a:r>
              <a:rPr lang="en-US" sz="2400" smtClean="0"/>
              <a:t>Q4: changes?		</a:t>
            </a:r>
            <a:r>
              <a:rPr lang="en-US" sz="2400" smtClean="0">
                <a:solidFill>
                  <a:srgbClr val="FB0B05"/>
                </a:solidFill>
              </a:rPr>
              <a:t>Yes</a:t>
            </a:r>
            <a:r>
              <a:rPr lang="en-US" sz="2400" smtClean="0"/>
              <a:t>		</a:t>
            </a:r>
            <a:r>
              <a:rPr lang="en-US" sz="2400" smtClean="0">
                <a:solidFill>
                  <a:srgbClr val="FFFF00"/>
                </a:solidFill>
              </a:rPr>
              <a:t>Yes</a:t>
            </a:r>
          </a:p>
          <a:p>
            <a:pPr>
              <a:lnSpc>
                <a:spcPct val="80000"/>
              </a:lnSpc>
              <a:buFont typeface="Wingdings" pitchFamily="1" charset="2"/>
              <a:buNone/>
              <a:defRPr/>
            </a:pPr>
            <a:r>
              <a:rPr lang="en-US" sz="2000" smtClean="0"/>
              <a:t>	</a:t>
            </a:r>
          </a:p>
          <a:p>
            <a:pPr>
              <a:lnSpc>
                <a:spcPct val="80000"/>
              </a:lnSpc>
              <a:buFont typeface="Wingdings" pitchFamily="1" charset="2"/>
              <a:buNone/>
              <a:defRPr/>
            </a:pPr>
            <a:endParaRPr lang="en-US" sz="2000" smtClean="0"/>
          </a:p>
          <a:p>
            <a:pPr>
              <a:lnSpc>
                <a:spcPct val="80000"/>
              </a:lnSpc>
              <a:defRPr/>
            </a:pPr>
            <a:r>
              <a:rPr lang="en-US" sz="2000" smtClean="0"/>
              <a:t>Complex pattern of similarities &amp; differences</a:t>
            </a:r>
          </a:p>
          <a:p>
            <a:pPr>
              <a:lnSpc>
                <a:spcPct val="80000"/>
              </a:lnSpc>
              <a:defRPr/>
            </a:pPr>
            <a:r>
              <a:rPr lang="en-US" sz="2000" smtClean="0"/>
              <a:t>Formed alternate socializing pathways </a:t>
            </a:r>
          </a:p>
          <a:p>
            <a:pPr>
              <a:lnSpc>
                <a:spcPct val="80000"/>
              </a:lnSpc>
              <a:defRPr/>
            </a:pPr>
            <a:r>
              <a:rPr lang="en-US" sz="2000" smtClean="0"/>
              <a:t>Remarkably stable at each level of analysis from 2,6; 3,0; 3,6; 4,0</a:t>
            </a:r>
          </a:p>
          <a:p>
            <a:pPr>
              <a:lnSpc>
                <a:spcPct val="80000"/>
              </a:lnSpc>
              <a:defRPr/>
            </a:pPr>
            <a:r>
              <a:rPr lang="en-US" sz="2000" smtClean="0"/>
              <a:t>Recurring juxtapositions of frameworks &amp; roles</a:t>
            </a:r>
          </a:p>
          <a:p>
            <a:pPr>
              <a:lnSpc>
                <a:spcPct val="80000"/>
              </a:lnSpc>
              <a:buFont typeface="Wingdings" pitchFamily="1" charset="2"/>
              <a:buNone/>
              <a:defRPr/>
            </a:pPr>
            <a:r>
              <a:rPr lang="en-US" sz="1200" smtClean="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a:lstStyle/>
          <a:p>
            <a:r>
              <a:rPr lang="en-US" sz="4000" dirty="0" smtClean="0">
                <a:effectLst/>
              </a:rPr>
              <a:t>Conclusions: Stories of personal experience as medium of socialization</a:t>
            </a:r>
          </a:p>
        </p:txBody>
      </p:sp>
      <p:sp>
        <p:nvSpPr>
          <p:cNvPr id="67587" name="Rectangle 3"/>
          <p:cNvSpPr>
            <a:spLocks noGrp="1" noChangeArrowheads="1"/>
          </p:cNvSpPr>
          <p:nvPr>
            <p:ph type="body" idx="1"/>
          </p:nvPr>
        </p:nvSpPr>
        <p:spPr>
          <a:noFill/>
        </p:spPr>
        <p:txBody>
          <a:bodyPr/>
          <a:lstStyle/>
          <a:p>
            <a:endParaRPr lang="en-US" smtClean="0">
              <a:effectLst/>
            </a:endParaRPr>
          </a:p>
          <a:p>
            <a:r>
              <a:rPr lang="en-US" smtClean="0">
                <a:effectLst/>
              </a:rPr>
              <a:t>Routinely practiced with young children in many (not all) places</a:t>
            </a:r>
          </a:p>
          <a:p>
            <a:r>
              <a:rPr lang="en-US" smtClean="0">
                <a:effectLst/>
              </a:rPr>
              <a:t>Culturally differentiated from the beginning</a:t>
            </a:r>
          </a:p>
          <a:p>
            <a:r>
              <a:rPr lang="en-US" smtClean="0">
                <a:effectLst/>
              </a:rPr>
              <a:t>Children come to operate in terms of culture-specific values, interpretive frameworks, ways of participating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Story attachments</a:t>
            </a:r>
            <a:endParaRPr lang="en-US" dirty="0"/>
          </a:p>
        </p:txBody>
      </p:sp>
      <p:sp>
        <p:nvSpPr>
          <p:cNvPr id="3" name="Content Placeholder 2"/>
          <p:cNvSpPr>
            <a:spLocks noGrp="1"/>
          </p:cNvSpPr>
          <p:nvPr>
            <p:ph idx="1"/>
          </p:nvPr>
        </p:nvSpPr>
        <p:spPr/>
        <p:txBody>
          <a:bodyPr/>
          <a:lstStyle/>
          <a:p>
            <a:r>
              <a:rPr lang="en-US" dirty="0" smtClean="0"/>
              <a:t>What is a story attachment?  A strong and sustained emotional involvement with a particular story</a:t>
            </a:r>
          </a:p>
          <a:p>
            <a:r>
              <a:rPr lang="en-US" dirty="0" smtClean="0"/>
              <a:t>Adults, children</a:t>
            </a:r>
          </a:p>
          <a:p>
            <a:r>
              <a:rPr lang="en-US" dirty="0" smtClean="0"/>
              <a:t>Teachers, clinicians, writers, authors of children’s </a:t>
            </a:r>
            <a:r>
              <a:rPr lang="en-US" dirty="0" smtClean="0"/>
              <a:t>literature take </a:t>
            </a:r>
            <a:r>
              <a:rPr lang="en-US" dirty="0" smtClean="0"/>
              <a:t>for granted BUT few studies </a:t>
            </a:r>
            <a:endParaRPr lang="en-US" dirty="0" smtClean="0"/>
          </a:p>
          <a:p>
            <a:pPr>
              <a:buNone/>
            </a:pPr>
            <a:r>
              <a:rPr lang="en-US" sz="2400" dirty="0" smtClean="0"/>
              <a:t> </a:t>
            </a:r>
            <a:r>
              <a:rPr lang="en-US" sz="2400" dirty="0" smtClean="0"/>
              <a:t>  </a:t>
            </a:r>
            <a:r>
              <a:rPr lang="en-US" sz="2400" dirty="0" smtClean="0"/>
              <a:t>(</a:t>
            </a:r>
            <a:r>
              <a:rPr lang="en-US" sz="2400" dirty="0" smtClean="0"/>
              <a:t>e.g., Miller et al., 1993; Paley, 1997; Wolf &amp; Heath, 1992; Tatar, 2009)</a:t>
            </a:r>
          </a:p>
          <a:p>
            <a:pPr lvl="1">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study of young children’s story attachments </a:t>
            </a:r>
            <a:r>
              <a:rPr lang="en-US" sz="2400" dirty="0" smtClean="0"/>
              <a:t>(Alexander, Miller &amp; </a:t>
            </a:r>
            <a:r>
              <a:rPr lang="en-US" sz="2400" dirty="0" err="1" smtClean="0"/>
              <a:t>Hengst</a:t>
            </a:r>
            <a:r>
              <a:rPr lang="en-US" sz="2400" dirty="0" smtClean="0"/>
              <a:t>, 2001)</a:t>
            </a:r>
            <a:endParaRPr lang="en-US" sz="2400" dirty="0"/>
          </a:p>
        </p:txBody>
      </p:sp>
      <p:sp>
        <p:nvSpPr>
          <p:cNvPr id="3" name="Content Placeholder 2"/>
          <p:cNvSpPr>
            <a:spLocks noGrp="1"/>
          </p:cNvSpPr>
          <p:nvPr>
            <p:ph idx="1"/>
          </p:nvPr>
        </p:nvSpPr>
        <p:spPr/>
        <p:txBody>
          <a:bodyPr/>
          <a:lstStyle/>
          <a:p>
            <a:r>
              <a:rPr lang="en-US" sz="2800" dirty="0" smtClean="0"/>
              <a:t>32 mothers of young children (2-5 year olds), European-American, college educated </a:t>
            </a:r>
            <a:endParaRPr lang="en-US" sz="2800" dirty="0" smtClean="0"/>
          </a:p>
          <a:p>
            <a:endParaRPr lang="en-US" sz="2800" dirty="0" smtClean="0"/>
          </a:p>
          <a:p>
            <a:r>
              <a:rPr lang="en-US" sz="2800" dirty="0" smtClean="0"/>
              <a:t>Mothers were interviewed at </a:t>
            </a:r>
            <a:r>
              <a:rPr lang="en-US" sz="2800" dirty="0" smtClean="0"/>
              <a:t>home</a:t>
            </a:r>
          </a:p>
          <a:p>
            <a:endParaRPr lang="en-US" sz="2800" dirty="0" smtClean="0"/>
          </a:p>
          <a:p>
            <a:r>
              <a:rPr lang="en-US" sz="2800" dirty="0" smtClean="0"/>
              <a:t>Five</a:t>
            </a:r>
            <a:r>
              <a:rPr lang="en-US" sz="2800" dirty="0" smtClean="0"/>
              <a:t> </a:t>
            </a:r>
            <a:r>
              <a:rPr lang="en-US" sz="2800" dirty="0" smtClean="0"/>
              <a:t>of these mothers kept diaries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study of young children’s story attachments: Example</a:t>
            </a:r>
            <a:endParaRPr lang="en-US" sz="2400" dirty="0"/>
          </a:p>
        </p:txBody>
      </p:sp>
      <p:sp>
        <p:nvSpPr>
          <p:cNvPr id="3" name="Content Placeholder 2"/>
          <p:cNvSpPr>
            <a:spLocks noGrp="1"/>
          </p:cNvSpPr>
          <p:nvPr>
            <p:ph idx="1"/>
          </p:nvPr>
        </p:nvSpPr>
        <p:spPr/>
        <p:txBody>
          <a:bodyPr/>
          <a:lstStyle/>
          <a:p>
            <a:r>
              <a:rPr lang="en-US" sz="2800" dirty="0" smtClean="0"/>
              <a:t>Interviewer: “Has your child ever had a special story, one that he or she was very, very interested in or attached to?”</a:t>
            </a:r>
          </a:p>
          <a:p>
            <a:r>
              <a:rPr lang="en-US" sz="2800" dirty="0" smtClean="0"/>
              <a:t>Mother of a 2 year old: “It’s called </a:t>
            </a:r>
            <a:r>
              <a:rPr lang="en-US" sz="2800" i="1" dirty="0" smtClean="0"/>
              <a:t>The Napping House</a:t>
            </a:r>
            <a:r>
              <a:rPr lang="en-US" sz="2800" dirty="0" smtClean="0"/>
              <a:t>.  She’s been wanting this book every night, sometimes during the daytime too. She keeps requesting it. Now I think she can almost recite the story. She’s real intense about it. If I skip a word, she gets really mad.”</a:t>
            </a:r>
            <a:endParaRPr 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Another example of a story attachment</a:t>
            </a:r>
            <a:endParaRPr lang="en-US" sz="3600" dirty="0"/>
          </a:p>
        </p:txBody>
      </p:sp>
      <p:sp>
        <p:nvSpPr>
          <p:cNvPr id="3" name="Content Placeholder 2"/>
          <p:cNvSpPr>
            <a:spLocks noGrp="1"/>
          </p:cNvSpPr>
          <p:nvPr>
            <p:ph idx="1"/>
          </p:nvPr>
        </p:nvSpPr>
        <p:spPr/>
        <p:txBody>
          <a:bodyPr/>
          <a:lstStyle/>
          <a:p>
            <a:r>
              <a:rPr lang="en-US" sz="2800" dirty="0" smtClean="0"/>
              <a:t>Mother of a 3 year old: “His first major attachment to any story was ‘Chitty </a:t>
            </a:r>
            <a:r>
              <a:rPr lang="en-US" sz="2800" dirty="0" err="1" smtClean="0"/>
              <a:t>Chitty</a:t>
            </a:r>
            <a:r>
              <a:rPr lang="en-US" sz="2800" dirty="0" smtClean="0"/>
              <a:t> Bang Bang.’ That was his first BIG attachment. We went through I would say a good solid six months of everyday watching that movie…At one point he would finish watching it and say, ‘Could I watch it again?’ He would scream, ‘Again!’ when the movie ended.”</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6"/>
          <p:cNvPicPr>
            <a:picLocks noChangeAspect="1" noChangeArrowheads="1"/>
          </p:cNvPicPr>
          <p:nvPr/>
        </p:nvPicPr>
        <p:blipFill>
          <a:blip r:embed="rId2"/>
          <a:srcRect/>
          <a:stretch>
            <a:fillRect/>
          </a:stretch>
        </p:blipFill>
        <p:spPr bwMode="auto">
          <a:xfrm>
            <a:off x="152400" y="-304800"/>
            <a:ext cx="3048000" cy="3048000"/>
          </a:xfrm>
          <a:prstGeom prst="rect">
            <a:avLst/>
          </a:prstGeom>
          <a:noFill/>
          <a:ln w="9525">
            <a:noFill/>
            <a:miter lim="800000"/>
            <a:headEnd/>
            <a:tailEnd/>
          </a:ln>
        </p:spPr>
      </p:pic>
      <p:pic>
        <p:nvPicPr>
          <p:cNvPr id="12291" name="Picture 1027"/>
          <p:cNvPicPr>
            <a:picLocks noChangeAspect="1" noChangeArrowheads="1"/>
          </p:cNvPicPr>
          <p:nvPr/>
        </p:nvPicPr>
        <p:blipFill>
          <a:blip r:embed="rId3"/>
          <a:srcRect/>
          <a:stretch>
            <a:fillRect/>
          </a:stretch>
        </p:blipFill>
        <p:spPr bwMode="auto">
          <a:xfrm>
            <a:off x="5486400" y="-609600"/>
            <a:ext cx="3505200" cy="3505200"/>
          </a:xfrm>
          <a:prstGeom prst="rect">
            <a:avLst/>
          </a:prstGeom>
          <a:noFill/>
          <a:ln w="9525">
            <a:noFill/>
            <a:miter lim="800000"/>
            <a:headEnd/>
            <a:tailEnd/>
          </a:ln>
        </p:spPr>
      </p:pic>
      <p:pic>
        <p:nvPicPr>
          <p:cNvPr id="12292" name="Picture 1028"/>
          <p:cNvPicPr>
            <a:picLocks noChangeAspect="1" noChangeArrowheads="1"/>
          </p:cNvPicPr>
          <p:nvPr/>
        </p:nvPicPr>
        <p:blipFill>
          <a:blip r:embed="rId4"/>
          <a:srcRect/>
          <a:stretch>
            <a:fillRect/>
          </a:stretch>
        </p:blipFill>
        <p:spPr bwMode="auto">
          <a:xfrm>
            <a:off x="0" y="3429000"/>
            <a:ext cx="3286125" cy="3286125"/>
          </a:xfrm>
          <a:prstGeom prst="rect">
            <a:avLst/>
          </a:prstGeom>
          <a:noFill/>
          <a:ln w="9525">
            <a:noFill/>
            <a:miter lim="800000"/>
            <a:headEnd/>
            <a:tailEnd/>
          </a:ln>
        </p:spPr>
      </p:pic>
      <p:pic>
        <p:nvPicPr>
          <p:cNvPr id="12293" name="Picture 1029"/>
          <p:cNvPicPr>
            <a:picLocks noChangeAspect="1" noChangeArrowheads="1"/>
          </p:cNvPicPr>
          <p:nvPr/>
        </p:nvPicPr>
        <p:blipFill>
          <a:blip r:embed="rId5"/>
          <a:srcRect/>
          <a:stretch>
            <a:fillRect/>
          </a:stretch>
        </p:blipFill>
        <p:spPr bwMode="auto">
          <a:xfrm>
            <a:off x="5410200" y="3124200"/>
            <a:ext cx="3581400" cy="3581400"/>
          </a:xfrm>
          <a:prstGeom prst="rect">
            <a:avLst/>
          </a:prstGeom>
          <a:noFill/>
          <a:ln w="9525">
            <a:noFill/>
            <a:miter lim="800000"/>
            <a:headEnd/>
            <a:tailEnd/>
          </a:ln>
        </p:spPr>
      </p:pic>
      <p:pic>
        <p:nvPicPr>
          <p:cNvPr id="12294" name="Picture 1030"/>
          <p:cNvPicPr>
            <a:picLocks noChangeAspect="1" noChangeArrowheads="1"/>
          </p:cNvPicPr>
          <p:nvPr/>
        </p:nvPicPr>
        <p:blipFill>
          <a:blip r:embed="rId6"/>
          <a:srcRect/>
          <a:stretch>
            <a:fillRect/>
          </a:stretch>
        </p:blipFill>
        <p:spPr bwMode="auto">
          <a:xfrm>
            <a:off x="2819400" y="1524000"/>
            <a:ext cx="3065463" cy="3065463"/>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description</a:t>
            </a:r>
            <a:endParaRPr lang="en-US" dirty="0"/>
          </a:p>
        </p:txBody>
      </p:sp>
      <p:sp>
        <p:nvSpPr>
          <p:cNvPr id="3" name="Content Placeholder 2"/>
          <p:cNvSpPr>
            <a:spLocks noGrp="1"/>
          </p:cNvSpPr>
          <p:nvPr>
            <p:ph idx="1"/>
          </p:nvPr>
        </p:nvSpPr>
        <p:spPr/>
        <p:txBody>
          <a:bodyPr/>
          <a:lstStyle/>
          <a:p>
            <a:r>
              <a:rPr lang="en-US" sz="2400" dirty="0" smtClean="0"/>
              <a:t>Mothers reported 2-8 attachments per child, mean of </a:t>
            </a:r>
            <a:r>
              <a:rPr lang="en-US" sz="2400" dirty="0" smtClean="0"/>
              <a:t>5</a:t>
            </a:r>
          </a:p>
          <a:p>
            <a:endParaRPr lang="en-US" sz="2400" dirty="0" smtClean="0"/>
          </a:p>
          <a:p>
            <a:r>
              <a:rPr lang="en-US" sz="2400" dirty="0" smtClean="0"/>
              <a:t>Attachments lasted from 3 weeks to 4 years, mean of 1 year, 10 </a:t>
            </a:r>
            <a:r>
              <a:rPr lang="en-US" sz="2400" dirty="0" smtClean="0"/>
              <a:t>months</a:t>
            </a:r>
          </a:p>
          <a:p>
            <a:endParaRPr lang="en-US" sz="2400" dirty="0" smtClean="0"/>
          </a:p>
          <a:p>
            <a:r>
              <a:rPr lang="en-US" sz="2400" dirty="0" smtClean="0"/>
              <a:t>Described the attachment as intense or obsessive</a:t>
            </a:r>
          </a:p>
          <a:p>
            <a:pPr lvl="1"/>
            <a:r>
              <a:rPr lang="en-US" sz="2400" dirty="0" smtClean="0"/>
              <a:t>“you couldn’t avoid it”</a:t>
            </a:r>
          </a:p>
          <a:p>
            <a:pPr lvl="1"/>
            <a:r>
              <a:rPr lang="en-US" sz="2400" dirty="0" smtClean="0"/>
              <a:t>“wanted to watch it 24 hours a day”</a:t>
            </a:r>
          </a:p>
          <a:p>
            <a:pPr lvl="1"/>
            <a:r>
              <a:rPr lang="en-US" sz="2400" dirty="0" smtClean="0"/>
              <a:t>“it got out of hand”</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description (continued)</a:t>
            </a:r>
            <a:endParaRPr lang="en-US" dirty="0"/>
          </a:p>
        </p:txBody>
      </p:sp>
      <p:sp>
        <p:nvSpPr>
          <p:cNvPr id="3" name="Content Placeholder 2"/>
          <p:cNvSpPr>
            <a:spLocks noGrp="1"/>
          </p:cNvSpPr>
          <p:nvPr>
            <p:ph idx="1"/>
          </p:nvPr>
        </p:nvSpPr>
        <p:spPr/>
        <p:txBody>
          <a:bodyPr/>
          <a:lstStyle/>
          <a:p>
            <a:r>
              <a:rPr lang="en-US" dirty="0" smtClean="0"/>
              <a:t>Type of story to which children were attached: </a:t>
            </a:r>
          </a:p>
          <a:p>
            <a:pPr lvl="1"/>
            <a:r>
              <a:rPr lang="en-US" dirty="0" smtClean="0"/>
              <a:t>33% written story</a:t>
            </a:r>
          </a:p>
          <a:p>
            <a:pPr lvl="1"/>
            <a:r>
              <a:rPr lang="en-US" dirty="0" smtClean="0"/>
              <a:t>32% video story</a:t>
            </a:r>
          </a:p>
          <a:p>
            <a:pPr lvl="1"/>
            <a:r>
              <a:rPr lang="en-US" dirty="0" smtClean="0"/>
              <a:t>27% story of personal experience</a:t>
            </a:r>
          </a:p>
          <a:p>
            <a:pPr lvl="1"/>
            <a:r>
              <a:rPr lang="en-US" dirty="0" smtClean="0"/>
              <a:t> 8%  made-up story</a:t>
            </a:r>
          </a:p>
          <a:p>
            <a:r>
              <a:rPr lang="en-US" dirty="0" smtClean="0"/>
              <a:t>These proportions mirrored reported family practices </a:t>
            </a:r>
          </a:p>
          <a:p>
            <a:pPr lvl="1"/>
            <a:endParaRPr lang="en-US"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children expressed their attachments</a:t>
            </a:r>
            <a:endParaRPr lang="en-US" dirty="0"/>
          </a:p>
        </p:txBody>
      </p:sp>
      <p:sp>
        <p:nvSpPr>
          <p:cNvPr id="3" name="Content Placeholder 2"/>
          <p:cNvSpPr>
            <a:spLocks noGrp="1"/>
          </p:cNvSpPr>
          <p:nvPr>
            <p:ph idx="1"/>
          </p:nvPr>
        </p:nvSpPr>
        <p:spPr/>
        <p:txBody>
          <a:bodyPr/>
          <a:lstStyle/>
          <a:p>
            <a:r>
              <a:rPr lang="en-US" sz="2400" dirty="0" smtClean="0"/>
              <a:t>Requested story			100%</a:t>
            </a:r>
          </a:p>
          <a:p>
            <a:r>
              <a:rPr lang="en-US" sz="2400" dirty="0" smtClean="0"/>
              <a:t>Listened/looked intently		100%</a:t>
            </a:r>
          </a:p>
          <a:p>
            <a:r>
              <a:rPr lang="en-US" sz="2400" dirty="0" smtClean="0"/>
              <a:t>Expressed feelings			  94%</a:t>
            </a:r>
          </a:p>
          <a:p>
            <a:r>
              <a:rPr lang="en-US" sz="2400" dirty="0" smtClean="0"/>
              <a:t>Asked questions			  91%</a:t>
            </a:r>
          </a:p>
          <a:p>
            <a:r>
              <a:rPr lang="en-US" sz="2400" dirty="0" smtClean="0"/>
              <a:t>Discussed/talked about		  88%</a:t>
            </a:r>
          </a:p>
          <a:p>
            <a:r>
              <a:rPr lang="en-US" sz="2400" dirty="0" smtClean="0"/>
              <a:t>Memorized story			  88%</a:t>
            </a:r>
          </a:p>
          <a:p>
            <a:r>
              <a:rPr lang="en-US" sz="2400" dirty="0" smtClean="0"/>
              <a:t>Pretended/acted out the story       75%</a:t>
            </a:r>
          </a:p>
          <a:p>
            <a:r>
              <a:rPr lang="en-US" sz="2400" dirty="0" smtClean="0"/>
              <a:t>Retold the story			  69%</a:t>
            </a:r>
          </a:p>
          <a:p>
            <a:r>
              <a:rPr lang="en-US" sz="2400" dirty="0" smtClean="0"/>
              <a:t>Slept with book/video                   53%</a:t>
            </a:r>
          </a:p>
          <a:p>
            <a:r>
              <a:rPr lang="en-US" sz="2400" dirty="0" smtClean="0"/>
              <a:t>Carried book/video about		  38%</a:t>
            </a:r>
          </a:p>
          <a:p>
            <a:r>
              <a:rPr lang="en-US" sz="2400" dirty="0" smtClean="0"/>
              <a:t>Dreamt about				  16%</a:t>
            </a:r>
            <a:endParaRPr 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Mothers’ views about why the child was attached to the story</a:t>
            </a:r>
            <a:endParaRPr lang="en-US" dirty="0"/>
          </a:p>
        </p:txBody>
      </p:sp>
      <p:sp>
        <p:nvSpPr>
          <p:cNvPr id="3" name="Content Placeholder 2"/>
          <p:cNvSpPr>
            <a:spLocks noGrp="1"/>
          </p:cNvSpPr>
          <p:nvPr>
            <p:ph idx="1"/>
          </p:nvPr>
        </p:nvSpPr>
        <p:spPr/>
        <p:txBody>
          <a:bodyPr/>
          <a:lstStyle/>
          <a:p>
            <a:endParaRPr lang="en-US" sz="2400" dirty="0" smtClean="0"/>
          </a:p>
          <a:p>
            <a:r>
              <a:rPr lang="en-US" sz="2400" dirty="0" smtClean="0"/>
              <a:t>Child </a:t>
            </a:r>
            <a:r>
              <a:rPr lang="en-US" sz="2400" dirty="0" smtClean="0"/>
              <a:t>liked the character or was similar to the </a:t>
            </a:r>
            <a:r>
              <a:rPr lang="en-US" sz="2400" dirty="0" smtClean="0"/>
              <a:t>character</a:t>
            </a:r>
          </a:p>
          <a:p>
            <a:endParaRPr lang="en-US" sz="2400" dirty="0" smtClean="0"/>
          </a:p>
          <a:p>
            <a:r>
              <a:rPr lang="en-US" sz="2400" dirty="0" smtClean="0"/>
              <a:t>Parallel between child’s experience and character’s experience</a:t>
            </a:r>
          </a:p>
          <a:p>
            <a:pPr lvl="1"/>
            <a:r>
              <a:rPr lang="en-US" sz="2400" dirty="0" smtClean="0"/>
              <a:t>Fear of dark</a:t>
            </a:r>
          </a:p>
          <a:p>
            <a:pPr lvl="1"/>
            <a:r>
              <a:rPr lang="en-US" sz="2400" dirty="0" smtClean="0"/>
              <a:t>Birth of new sibling </a:t>
            </a:r>
            <a:endParaRPr lang="en-US" sz="2400" dirty="0" smtClean="0"/>
          </a:p>
          <a:p>
            <a:pPr lvl="1"/>
            <a:endParaRPr lang="en-US" sz="2400" dirty="0" smtClean="0"/>
          </a:p>
          <a:p>
            <a:r>
              <a:rPr lang="en-US" sz="2400" dirty="0" smtClean="0"/>
              <a:t>Story helps child to handle emotional concerns</a:t>
            </a:r>
          </a:p>
          <a:p>
            <a:pPr lvl="1"/>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mother’s explanation</a:t>
            </a:r>
            <a:endParaRPr lang="en-US" dirty="0"/>
          </a:p>
        </p:txBody>
      </p:sp>
      <p:sp>
        <p:nvSpPr>
          <p:cNvPr id="3" name="Content Placeholder 2"/>
          <p:cNvSpPr>
            <a:spLocks noGrp="1"/>
          </p:cNvSpPr>
          <p:nvPr>
            <p:ph idx="1"/>
          </p:nvPr>
        </p:nvSpPr>
        <p:spPr/>
        <p:txBody>
          <a:bodyPr/>
          <a:lstStyle/>
          <a:p>
            <a:r>
              <a:rPr lang="en-US" sz="2800" dirty="0" smtClean="0"/>
              <a:t>“I think she identifies with characters in [the book] cause, especially with this book, it’s like her own personal experience. Well, it has a cat and a dog, that she can relate to because we have a cat and a dog like the ones in the book. And it has a granny and she has two grandmothers and she has visited them both every summer. We have pictures of our parents around the house and she sees them and talks to them regularly on</a:t>
            </a:r>
            <a:endParaRPr 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Mother’s explanation (continued)</a:t>
            </a:r>
            <a:endParaRPr lang="en-US" sz="3600" dirty="0"/>
          </a:p>
        </p:txBody>
      </p:sp>
      <p:sp>
        <p:nvSpPr>
          <p:cNvPr id="3" name="Content Placeholder 2"/>
          <p:cNvSpPr>
            <a:spLocks noGrp="1"/>
          </p:cNvSpPr>
          <p:nvPr>
            <p:ph idx="1"/>
          </p:nvPr>
        </p:nvSpPr>
        <p:spPr/>
        <p:txBody>
          <a:bodyPr/>
          <a:lstStyle/>
          <a:p>
            <a:r>
              <a:rPr lang="en-US" sz="2800" dirty="0" smtClean="0"/>
              <a:t>(continues) the phone…So for some short period of time, she can sort of create a little world and a safe feeling through the book. It’s reliable when you’re upset or when you want some attention from mommy and daddy, ‘let’s read </a:t>
            </a:r>
            <a:r>
              <a:rPr lang="en-US" sz="2800" i="1" dirty="0" smtClean="0"/>
              <a:t>Napping </a:t>
            </a:r>
            <a:r>
              <a:rPr lang="en-US" sz="2800" i="1" dirty="0" smtClean="0"/>
              <a:t>House</a:t>
            </a:r>
            <a:r>
              <a:rPr lang="en-US" sz="2800" dirty="0" smtClean="0"/>
              <a:t>.’”</a:t>
            </a:r>
            <a:endParaRPr 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Mothers’ reactions</a:t>
            </a:r>
            <a:endParaRPr lang="en-US" dirty="0"/>
          </a:p>
        </p:txBody>
      </p:sp>
      <p:sp>
        <p:nvSpPr>
          <p:cNvPr id="3" name="Content Placeholder 2"/>
          <p:cNvSpPr>
            <a:spLocks noGrp="1"/>
          </p:cNvSpPr>
          <p:nvPr>
            <p:ph idx="1"/>
          </p:nvPr>
        </p:nvSpPr>
        <p:spPr/>
        <p:txBody>
          <a:bodyPr/>
          <a:lstStyle/>
          <a:p>
            <a:r>
              <a:rPr lang="en-US" sz="2400" dirty="0" smtClean="0"/>
              <a:t>Majority said</a:t>
            </a:r>
            <a:r>
              <a:rPr lang="en-US" sz="2400" dirty="0" smtClean="0"/>
              <a:t> </a:t>
            </a:r>
            <a:r>
              <a:rPr lang="en-US" sz="2400" dirty="0" smtClean="0"/>
              <a:t>that they encouraged most attachments, </a:t>
            </a:r>
            <a:endParaRPr lang="en-US" sz="2400" dirty="0" smtClean="0"/>
          </a:p>
          <a:p>
            <a:pPr lvl="1"/>
            <a:r>
              <a:rPr lang="en-US" sz="2400" dirty="0" smtClean="0"/>
              <a:t>especially </a:t>
            </a:r>
            <a:r>
              <a:rPr lang="en-US" sz="2400" dirty="0" smtClean="0"/>
              <a:t>with the youngest </a:t>
            </a:r>
            <a:r>
              <a:rPr lang="en-US" sz="2400" dirty="0" smtClean="0"/>
              <a:t>children</a:t>
            </a:r>
          </a:p>
          <a:p>
            <a:pPr lvl="1"/>
            <a:r>
              <a:rPr lang="en-US" sz="2400" dirty="0" smtClean="0"/>
              <a:t>especially to written stories</a:t>
            </a:r>
          </a:p>
          <a:p>
            <a:pPr lvl="1"/>
            <a:endParaRPr lang="en-US" sz="2400" dirty="0" smtClean="0"/>
          </a:p>
          <a:p>
            <a:r>
              <a:rPr lang="en-US" sz="2400" dirty="0" smtClean="0"/>
              <a:t>Some mothers eventually got frustrated or bored at prospect of reading, telling, or hearing the story yet again</a:t>
            </a:r>
            <a:endParaRPr lang="en-US" sz="2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Diary study</a:t>
            </a:r>
            <a:endParaRPr lang="en-US" dirty="0"/>
          </a:p>
        </p:txBody>
      </p:sp>
      <p:sp>
        <p:nvSpPr>
          <p:cNvPr id="3" name="Content Placeholder 2"/>
          <p:cNvSpPr>
            <a:spLocks noGrp="1"/>
          </p:cNvSpPr>
          <p:nvPr>
            <p:ph idx="1"/>
          </p:nvPr>
        </p:nvSpPr>
        <p:spPr/>
        <p:txBody>
          <a:bodyPr/>
          <a:lstStyle/>
          <a:p>
            <a:r>
              <a:rPr lang="en-US" sz="2400" dirty="0" smtClean="0"/>
              <a:t>Five mothers kept diary records of their child’s story attachments</a:t>
            </a:r>
          </a:p>
          <a:p>
            <a:r>
              <a:rPr lang="en-US" sz="2400" dirty="0" smtClean="0"/>
              <a:t>They documented 3 ways in which children used their special stories to manage emotions:</a:t>
            </a:r>
          </a:p>
          <a:p>
            <a:pPr lvl="1"/>
            <a:r>
              <a:rPr lang="en-US" sz="2400" dirty="0" smtClean="0"/>
              <a:t>Watched/listened to story to savor or re-visit an </a:t>
            </a:r>
            <a:r>
              <a:rPr lang="en-US" sz="2400" dirty="0" smtClean="0"/>
              <a:t>e</a:t>
            </a:r>
            <a:r>
              <a:rPr lang="en-US" sz="2400" dirty="0" smtClean="0"/>
              <a:t>njoyable experience (e.g., sang &amp; danced every time he watched his favorite video)</a:t>
            </a:r>
          </a:p>
          <a:p>
            <a:pPr lvl="1"/>
            <a:r>
              <a:rPr lang="en-US" sz="2400" dirty="0" smtClean="0"/>
              <a:t>Watched/listened to story as a way to console self when upset</a:t>
            </a:r>
          </a:p>
          <a:p>
            <a:pPr lvl="1"/>
            <a:r>
              <a:rPr lang="en-US" sz="2400" dirty="0" smtClean="0"/>
              <a:t>Story itself evoked fear; fear subsided over repeated viewings/</a:t>
            </a:r>
            <a:r>
              <a:rPr lang="en-US" sz="2400" dirty="0" err="1" smtClean="0"/>
              <a:t>listenings</a:t>
            </a:r>
            <a:endParaRPr lang="en-U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fear subsiding</a:t>
            </a:r>
            <a:endParaRPr lang="en-US" dirty="0"/>
          </a:p>
        </p:txBody>
      </p:sp>
      <p:sp>
        <p:nvSpPr>
          <p:cNvPr id="3" name="Content Placeholder 2"/>
          <p:cNvSpPr>
            <a:spLocks noGrp="1"/>
          </p:cNvSpPr>
          <p:nvPr>
            <p:ph idx="1"/>
          </p:nvPr>
        </p:nvSpPr>
        <p:spPr/>
        <p:txBody>
          <a:bodyPr/>
          <a:lstStyle/>
          <a:p>
            <a:r>
              <a:rPr lang="en-US" sz="2400" dirty="0" smtClean="0"/>
              <a:t>When Jeffrey first saw the “Friend Like Me” video, he was afraid of the genie</a:t>
            </a:r>
          </a:p>
          <a:p>
            <a:endParaRPr lang="en-US" sz="2400" dirty="0" smtClean="0"/>
          </a:p>
          <a:p>
            <a:r>
              <a:rPr lang="en-US" sz="2400" dirty="0" smtClean="0"/>
              <a:t>One the second viewing, he showed less fear and increasing pleasure at sight of the genie</a:t>
            </a:r>
          </a:p>
          <a:p>
            <a:endParaRPr lang="en-US" sz="2400" dirty="0" smtClean="0"/>
          </a:p>
          <a:p>
            <a:r>
              <a:rPr lang="en-US" sz="2400" dirty="0" smtClean="0"/>
              <a:t>Third viewing: “Mommy, I not scared of when the genie comes now. I am big boy!”</a:t>
            </a:r>
            <a:endParaRPr lang="en-U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of fear subsiding</a:t>
            </a:r>
            <a:endParaRPr lang="en-US" dirty="0"/>
          </a:p>
        </p:txBody>
      </p:sp>
      <p:sp>
        <p:nvSpPr>
          <p:cNvPr id="3" name="Content Placeholder 2"/>
          <p:cNvSpPr>
            <a:spLocks noGrp="1"/>
          </p:cNvSpPr>
          <p:nvPr>
            <p:ph idx="1"/>
          </p:nvPr>
        </p:nvSpPr>
        <p:spPr/>
        <p:txBody>
          <a:bodyPr/>
          <a:lstStyle/>
          <a:p>
            <a:r>
              <a:rPr lang="en-US" sz="2400" dirty="0" smtClean="0"/>
              <a:t>Isabelle’s mother wrote 12 entries over 16 days</a:t>
            </a:r>
          </a:p>
          <a:p>
            <a:r>
              <a:rPr lang="en-US" sz="2400" dirty="0" smtClean="0"/>
              <a:t>When Isabelle first viewed “The Rescuers” video, there were 6 segments to which she responded by hiding in the corner</a:t>
            </a:r>
          </a:p>
          <a:p>
            <a:r>
              <a:rPr lang="en-US" sz="2400" dirty="0" smtClean="0"/>
              <a:t>In the 4</a:t>
            </a:r>
            <a:r>
              <a:rPr lang="en-US" sz="2400" baseline="30000" dirty="0" smtClean="0"/>
              <a:t>th</a:t>
            </a:r>
            <a:r>
              <a:rPr lang="en-US" sz="2400" dirty="0" smtClean="0"/>
              <a:t> viewing, Isabelle no longer hid but put her hands over her ears for three segments</a:t>
            </a:r>
          </a:p>
          <a:p>
            <a:r>
              <a:rPr lang="en-US" sz="2400" dirty="0" smtClean="0"/>
              <a:t>In the 6</a:t>
            </a:r>
            <a:r>
              <a:rPr lang="en-US" sz="2400" baseline="30000" dirty="0" smtClean="0"/>
              <a:t>th</a:t>
            </a:r>
            <a:r>
              <a:rPr lang="en-US" sz="2400" dirty="0" smtClean="0"/>
              <a:t> viewing, Isabelle neither hid not put her hands over her ears but said that she was afraid and warned her mother about an upcoming scary part</a:t>
            </a:r>
          </a:p>
          <a:p>
            <a:r>
              <a:rPr lang="en-US" sz="2400" dirty="0" smtClean="0"/>
              <a:t>In later viewings, Isabelle watched intently and occasionally commented on the formerly scary parts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81000" y="-228600"/>
            <a:ext cx="5334000" cy="6248400"/>
          </a:xfrm>
          <a:prstGeom prst="rect">
            <a:avLst/>
          </a:prstGeom>
          <a:noFill/>
          <a:ln w="9525">
            <a:noFill/>
            <a:miter lim="800000"/>
            <a:headEnd/>
            <a:tailEnd/>
          </a:ln>
        </p:spPr>
      </p:pic>
      <p:pic>
        <p:nvPicPr>
          <p:cNvPr id="13315" name="Picture 3"/>
          <p:cNvPicPr>
            <a:picLocks noChangeAspect="1" noChangeArrowheads="1"/>
          </p:cNvPicPr>
          <p:nvPr/>
        </p:nvPicPr>
        <p:blipFill>
          <a:blip r:embed="rId3"/>
          <a:srcRect/>
          <a:stretch>
            <a:fillRect/>
          </a:stretch>
        </p:blipFill>
        <p:spPr bwMode="auto">
          <a:xfrm>
            <a:off x="4343400" y="152400"/>
            <a:ext cx="5638800" cy="57150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re. story attachments</a:t>
            </a:r>
            <a:endParaRPr lang="en-US" dirty="0"/>
          </a:p>
        </p:txBody>
      </p:sp>
      <p:sp>
        <p:nvSpPr>
          <p:cNvPr id="3" name="Content Placeholder 2"/>
          <p:cNvSpPr>
            <a:spLocks noGrp="1"/>
          </p:cNvSpPr>
          <p:nvPr>
            <p:ph idx="1"/>
          </p:nvPr>
        </p:nvSpPr>
        <p:spPr/>
        <p:txBody>
          <a:bodyPr/>
          <a:lstStyle/>
          <a:p>
            <a:r>
              <a:rPr lang="en-US" sz="2400" dirty="0" smtClean="0"/>
              <a:t>Begin very early in life: cognitive prerequisites modest, minimal ability to understand the story</a:t>
            </a:r>
          </a:p>
          <a:p>
            <a:r>
              <a:rPr lang="en-US" sz="2400" dirty="0" smtClean="0"/>
              <a:t>Embedded in cultural practices</a:t>
            </a:r>
          </a:p>
          <a:p>
            <a:pPr lvl="1"/>
            <a:r>
              <a:rPr lang="en-US" sz="2400" dirty="0" smtClean="0"/>
              <a:t>Ready access to books, videos, oral stories</a:t>
            </a:r>
          </a:p>
          <a:p>
            <a:pPr lvl="1"/>
            <a:r>
              <a:rPr lang="en-US" sz="2400" dirty="0" smtClean="0"/>
              <a:t>Children granted choice</a:t>
            </a:r>
          </a:p>
          <a:p>
            <a:pPr lvl="1"/>
            <a:r>
              <a:rPr lang="en-US" sz="2400" dirty="0" smtClean="0"/>
              <a:t>Parents support and encourage</a:t>
            </a:r>
          </a:p>
          <a:p>
            <a:r>
              <a:rPr lang="en-US" sz="2400" dirty="0" smtClean="0"/>
              <a:t>Engagement with stories and story characters extends into other spheres of life (e.g., pretend play)</a:t>
            </a:r>
          </a:p>
          <a:p>
            <a:r>
              <a:rPr lang="en-US" sz="2400" smtClean="0"/>
              <a:t>Helps </a:t>
            </a:r>
            <a:r>
              <a:rPr lang="en-US" sz="2400" dirty="0" smtClean="0"/>
              <a:t>children manage emotions</a:t>
            </a:r>
            <a:endParaRPr lang="en-US"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conclusions: Stories in children’s lives</a:t>
            </a:r>
            <a:endParaRPr lang="en-US" dirty="0"/>
          </a:p>
        </p:txBody>
      </p:sp>
      <p:sp>
        <p:nvSpPr>
          <p:cNvPr id="3" name="Content Placeholder 2"/>
          <p:cNvSpPr>
            <a:spLocks noGrp="1"/>
          </p:cNvSpPr>
          <p:nvPr>
            <p:ph idx="1"/>
          </p:nvPr>
        </p:nvSpPr>
        <p:spPr/>
        <p:txBody>
          <a:bodyPr/>
          <a:lstStyle/>
          <a:p>
            <a:r>
              <a:rPr lang="en-US" sz="2400" dirty="0" smtClean="0"/>
              <a:t>Narrative is both universal and culturally variable</a:t>
            </a:r>
          </a:p>
          <a:p>
            <a:r>
              <a:rPr lang="en-US" sz="2400" dirty="0" smtClean="0"/>
              <a:t>Children come into the world with a predisposition for narrative (Bruner, 1990)</a:t>
            </a:r>
          </a:p>
          <a:p>
            <a:r>
              <a:rPr lang="en-US" sz="2400" dirty="0" smtClean="0"/>
              <a:t>This inclination allows them to quickly grasp and use the narrative resources bequeathed to them</a:t>
            </a:r>
          </a:p>
          <a:p>
            <a:r>
              <a:rPr lang="en-US" sz="2400" dirty="0" smtClean="0"/>
              <a:t>Narrative takes root and burgeons in the normative </a:t>
            </a:r>
            <a:r>
              <a:rPr lang="en-US" sz="2400" dirty="0" err="1" smtClean="0"/>
              <a:t>sociocultural</a:t>
            </a:r>
            <a:r>
              <a:rPr lang="en-US" sz="2400" dirty="0" smtClean="0"/>
              <a:t> practices of telling, interpreting, listening</a:t>
            </a:r>
          </a:p>
          <a:p>
            <a:r>
              <a:rPr lang="en-US" sz="2400" dirty="0" smtClean="0"/>
              <a:t>Those practices include exposure to a multiplicity of stories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(continued)</a:t>
            </a:r>
            <a:endParaRPr lang="en-US" dirty="0"/>
          </a:p>
        </p:txBody>
      </p:sp>
      <p:sp>
        <p:nvSpPr>
          <p:cNvPr id="3" name="Content Placeholder 2"/>
          <p:cNvSpPr>
            <a:spLocks noGrp="1"/>
          </p:cNvSpPr>
          <p:nvPr>
            <p:ph idx="1"/>
          </p:nvPr>
        </p:nvSpPr>
        <p:spPr/>
        <p:txBody>
          <a:bodyPr/>
          <a:lstStyle/>
          <a:p>
            <a:r>
              <a:rPr lang="en-US" sz="2400" dirty="0" smtClean="0"/>
              <a:t>Those normative </a:t>
            </a:r>
            <a:r>
              <a:rPr lang="en-US" sz="2400" dirty="0" err="1" smtClean="0"/>
              <a:t>sociocultural</a:t>
            </a:r>
            <a:r>
              <a:rPr lang="en-US" sz="2400" dirty="0" smtClean="0"/>
              <a:t> practices vary within and across cultures:</a:t>
            </a:r>
          </a:p>
          <a:p>
            <a:pPr lvl="1"/>
            <a:r>
              <a:rPr lang="en-US" sz="2000" dirty="0" smtClean="0"/>
              <a:t>Repertoire of story types or genres available</a:t>
            </a:r>
          </a:p>
          <a:p>
            <a:pPr lvl="1"/>
            <a:r>
              <a:rPr lang="en-US" sz="2000" dirty="0" smtClean="0"/>
              <a:t>What counts as a reportable event</a:t>
            </a:r>
          </a:p>
          <a:p>
            <a:pPr lvl="1"/>
            <a:r>
              <a:rPr lang="en-US" sz="2000" dirty="0" smtClean="0"/>
              <a:t>How actions are interpreted</a:t>
            </a:r>
          </a:p>
          <a:p>
            <a:pPr lvl="1"/>
            <a:r>
              <a:rPr lang="en-US" sz="2000" dirty="0" smtClean="0"/>
              <a:t>The ways in which children are allowed or encouraged to  </a:t>
            </a:r>
            <a:r>
              <a:rPr lang="en-US" sz="2000" dirty="0" smtClean="0"/>
              <a:t>participate</a:t>
            </a:r>
          </a:p>
          <a:p>
            <a:r>
              <a:rPr lang="en-US" sz="2400" dirty="0" smtClean="0"/>
              <a:t>Children are active participants from the beginning </a:t>
            </a:r>
          </a:p>
          <a:p>
            <a:pPr lvl="1"/>
            <a:r>
              <a:rPr lang="en-US" sz="2000" dirty="0" smtClean="0"/>
              <a:t>Orient to/listen to stories</a:t>
            </a:r>
          </a:p>
          <a:p>
            <a:pPr lvl="1"/>
            <a:r>
              <a:rPr lang="en-US" sz="2000" dirty="0" smtClean="0"/>
              <a:t>Contribute verbally</a:t>
            </a:r>
          </a:p>
          <a:p>
            <a:pPr lvl="1"/>
            <a:r>
              <a:rPr lang="en-US" sz="2000" dirty="0" smtClean="0"/>
              <a:t>Initiate stories</a:t>
            </a:r>
          </a:p>
          <a:p>
            <a:pPr lvl="1"/>
            <a:r>
              <a:rPr lang="en-US" sz="2000" dirty="0" smtClean="0"/>
              <a:t>Become attached to some stories rather than others</a:t>
            </a:r>
          </a:p>
          <a:p>
            <a:pPr lvl="1">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p:cNvPicPr>
            <a:picLocks noChangeAspect="1" noChangeArrowheads="1"/>
          </p:cNvPicPr>
          <p:nvPr/>
        </p:nvPicPr>
        <p:blipFill>
          <a:blip r:embed="rId2"/>
          <a:srcRect/>
          <a:stretch>
            <a:fillRect/>
          </a:stretch>
        </p:blipFill>
        <p:spPr bwMode="auto">
          <a:xfrm>
            <a:off x="2057400" y="152400"/>
            <a:ext cx="4591050" cy="65198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1"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1"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3267</TotalTime>
  <Words>2791</Words>
  <Application>Microsoft Macintosh PowerPoint</Application>
  <PresentationFormat>On-screen Show (4:3)</PresentationFormat>
  <Paragraphs>442</Paragraphs>
  <Slides>82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Globe</vt:lpstr>
      <vt:lpstr>Chart</vt:lpstr>
      <vt:lpstr>Narrative in Children’s Lives</vt:lpstr>
      <vt:lpstr>  Outline </vt:lpstr>
      <vt:lpstr>What is narrative?</vt:lpstr>
      <vt:lpstr>I. Multiplicity of narrative genres</vt:lpstr>
      <vt:lpstr>Slide 5</vt:lpstr>
      <vt:lpstr>Slide 6</vt:lpstr>
      <vt:lpstr>Slide 7</vt:lpstr>
      <vt:lpstr>Slide 8</vt:lpstr>
      <vt:lpstr>Slide 9</vt:lpstr>
      <vt:lpstr>Slide 10</vt:lpstr>
      <vt:lpstr>Slide 11</vt:lpstr>
      <vt:lpstr>Genres of Narrative</vt:lpstr>
      <vt:lpstr>II. Stories of personal experience</vt:lpstr>
      <vt:lpstr>Why Stories of Personal Experience?</vt:lpstr>
      <vt:lpstr>Adult story of personal experience</vt:lpstr>
      <vt:lpstr>Example of a Story of Personal Experience </vt:lpstr>
      <vt:lpstr>Structural Elements</vt:lpstr>
      <vt:lpstr>Structural elements exemplified</vt:lpstr>
      <vt:lpstr>Early stories of personal experience</vt:lpstr>
      <vt:lpstr>A tiny narrator: Amy (19 mo.)</vt:lpstr>
      <vt:lpstr>Early stories of personal experience</vt:lpstr>
      <vt:lpstr>Another example:  Tara (32 mo)</vt:lpstr>
      <vt:lpstr>Tara example (continued)</vt:lpstr>
      <vt:lpstr>Tara example (continued)</vt:lpstr>
      <vt:lpstr>Tara example (continued)</vt:lpstr>
      <vt:lpstr>Structural elements:  Tara (32 mo)</vt:lpstr>
      <vt:lpstr>A related interesting fact</vt:lpstr>
      <vt:lpstr>Rapid development of stories of personal experience</vt:lpstr>
      <vt:lpstr>Stories of personal experience are building blocks of life stories</vt:lpstr>
      <vt:lpstr>Stories of personal experience as building blocks of life stories</vt:lpstr>
      <vt:lpstr>III. Socialization through Narrative</vt:lpstr>
      <vt:lpstr>Socialization = </vt:lpstr>
      <vt:lpstr>Narrative as medium/tool of socialization</vt:lpstr>
      <vt:lpstr>Narrative as medium/tool of socialization</vt:lpstr>
      <vt:lpstr>Slide 35</vt:lpstr>
      <vt:lpstr>Slide 36</vt:lpstr>
      <vt:lpstr>Stories of personal experience as medium of early socialization</vt:lpstr>
      <vt:lpstr>Personal storytelling varies across groups</vt:lpstr>
      <vt:lpstr>Personal storytelling varies across groups</vt:lpstr>
      <vt:lpstr>Personal storytelling varies across groups</vt:lpstr>
      <vt:lpstr>An example</vt:lpstr>
      <vt:lpstr>Taipei &amp; “Longwood,” Chicago</vt:lpstr>
      <vt:lpstr>  How was PS practiced in Taipei &amp; Longwood at 2,6; 3,0; 3,6; 4,0?   </vt:lpstr>
      <vt:lpstr>Taipei, Taiwan</vt:lpstr>
      <vt:lpstr>Taipei, Taiwan</vt:lpstr>
      <vt:lpstr>Longwood, Chicago</vt:lpstr>
      <vt:lpstr>Longwood, Chicago</vt:lpstr>
      <vt:lpstr> Question 1</vt:lpstr>
      <vt:lpstr>PS: Rates/Hour</vt:lpstr>
      <vt:lpstr>    Question 2  Did PS carry salient interpretive frameworks? </vt:lpstr>
      <vt:lpstr>Didactic: Narrated Transgressions</vt:lpstr>
      <vt:lpstr>Examples of Transgression Stories</vt:lpstr>
      <vt:lpstr>Child-Affirming Framework</vt:lpstr>
      <vt:lpstr>Example: Child-Positive + Inflation (Amy 4,0)</vt:lpstr>
      <vt:lpstr>Question 3</vt:lpstr>
      <vt:lpstr>Children’s Participant Roles</vt:lpstr>
      <vt:lpstr>Children’s Participation in Taipei</vt:lpstr>
      <vt:lpstr>Children’s Participation in Longwood</vt:lpstr>
      <vt:lpstr>Question 4</vt:lpstr>
      <vt:lpstr>Bystander: Listening</vt:lpstr>
      <vt:lpstr>Co-Narrator: Authorship</vt:lpstr>
      <vt:lpstr>Examples of children creatively  co-narrating</vt:lpstr>
      <vt:lpstr>Examples of children creatively  co-narrating</vt:lpstr>
      <vt:lpstr> Conclusions: How was PS practiced?</vt:lpstr>
      <vt:lpstr>Conclusions: Stories of personal experience as medium of socialization</vt:lpstr>
      <vt:lpstr>IV. Story attachments</vt:lpstr>
      <vt:lpstr>A study of young children’s story attachments (Alexander, Miller &amp; Hengst, 2001)</vt:lpstr>
      <vt:lpstr>A study of young children’s story attachments: Example</vt:lpstr>
      <vt:lpstr>Another example of a story attachment</vt:lpstr>
      <vt:lpstr>Basic description</vt:lpstr>
      <vt:lpstr>Basic description (continued)</vt:lpstr>
      <vt:lpstr>How children expressed their attachments</vt:lpstr>
      <vt:lpstr>Mothers’ views about why the child was attached to the story</vt:lpstr>
      <vt:lpstr>Example of a mother’s explanation</vt:lpstr>
      <vt:lpstr>Mother’s explanation (continued)</vt:lpstr>
      <vt:lpstr>Mothers’ reactions</vt:lpstr>
      <vt:lpstr>Diary study</vt:lpstr>
      <vt:lpstr>Example of fear subsiding</vt:lpstr>
      <vt:lpstr>Another example of fear subsiding</vt:lpstr>
      <vt:lpstr>Conclusions re. story attachments</vt:lpstr>
      <vt:lpstr>Overall conclusions: Stories in children’s lives</vt:lpstr>
      <vt:lpstr>Conclusions (continued)</vt:lpstr>
    </vt:vector>
  </TitlesOfParts>
  <Company>university of illinois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Chicago Companion to the Child: Translating Every Which Way</dc:title>
  <dc:creator>peggy miller</dc:creator>
  <cp:lastModifiedBy>Lawrence Hubert</cp:lastModifiedBy>
  <cp:revision>319</cp:revision>
  <cp:lastPrinted>2011-02-23T20:27:06Z</cp:lastPrinted>
  <dcterms:created xsi:type="dcterms:W3CDTF">2010-06-21T15:32:50Z</dcterms:created>
  <dcterms:modified xsi:type="dcterms:W3CDTF">2013-11-20T16:31:44Z</dcterms:modified>
</cp:coreProperties>
</file>