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48"/>
  </p:notesMasterIdLst>
  <p:sldIdLst>
    <p:sldId id="256" r:id="rId2"/>
    <p:sldId id="339" r:id="rId3"/>
    <p:sldId id="340" r:id="rId4"/>
    <p:sldId id="257" r:id="rId5"/>
    <p:sldId id="268" r:id="rId6"/>
    <p:sldId id="324" r:id="rId7"/>
    <p:sldId id="313" r:id="rId8"/>
    <p:sldId id="326" r:id="rId9"/>
    <p:sldId id="346" r:id="rId10"/>
    <p:sldId id="269" r:id="rId11"/>
    <p:sldId id="270" r:id="rId12"/>
    <p:sldId id="315" r:id="rId13"/>
    <p:sldId id="274" r:id="rId14"/>
    <p:sldId id="327" r:id="rId15"/>
    <p:sldId id="328" r:id="rId16"/>
    <p:sldId id="341" r:id="rId17"/>
    <p:sldId id="342" r:id="rId18"/>
    <p:sldId id="343" r:id="rId19"/>
    <p:sldId id="348" r:id="rId20"/>
    <p:sldId id="344" r:id="rId21"/>
    <p:sldId id="345" r:id="rId22"/>
    <p:sldId id="349" r:id="rId23"/>
    <p:sldId id="350" r:id="rId24"/>
    <p:sldId id="351" r:id="rId25"/>
    <p:sldId id="352" r:id="rId26"/>
    <p:sldId id="353" r:id="rId27"/>
    <p:sldId id="354" r:id="rId28"/>
    <p:sldId id="368" r:id="rId29"/>
    <p:sldId id="355" r:id="rId30"/>
    <p:sldId id="367" r:id="rId31"/>
    <p:sldId id="356" r:id="rId32"/>
    <p:sldId id="377" r:id="rId33"/>
    <p:sldId id="378" r:id="rId34"/>
    <p:sldId id="379" r:id="rId35"/>
    <p:sldId id="357" r:id="rId36"/>
    <p:sldId id="358" r:id="rId37"/>
    <p:sldId id="375" r:id="rId38"/>
    <p:sldId id="376" r:id="rId39"/>
    <p:sldId id="359" r:id="rId40"/>
    <p:sldId id="360" r:id="rId41"/>
    <p:sldId id="369" r:id="rId42"/>
    <p:sldId id="370" r:id="rId43"/>
    <p:sldId id="371" r:id="rId44"/>
    <p:sldId id="372" r:id="rId45"/>
    <p:sldId id="380" r:id="rId46"/>
    <p:sldId id="381" r:id="rId4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87534"/>
    <a:srgbClr val="1822CD"/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36" autoAdjust="0"/>
    <p:restoredTop sz="96172" autoAdjust="0"/>
  </p:normalViewPr>
  <p:slideViewPr>
    <p:cSldViewPr>
      <p:cViewPr>
        <p:scale>
          <a:sx n="80" d="100"/>
          <a:sy n="80" d="100"/>
        </p:scale>
        <p:origin x="-23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0" d="100"/>
          <a:sy n="90" d="100"/>
        </p:scale>
        <p:origin x="-1280" y="-10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208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208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A6DEC7A-4EB8-4D18-BD62-6DCB49767B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680170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6138B0-76E0-4C20-B0DB-8F16837E6E5A}" type="slidenum">
              <a:rPr lang="en-US"/>
              <a:pPr/>
              <a:t>10</a:t>
            </a:fld>
            <a:endParaRPr lang="en-US"/>
          </a:p>
        </p:txBody>
      </p:sp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2969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29700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29701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9702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9703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9704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29705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9706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970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970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9709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9710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9711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1FAC0FC-A838-4FB3-8F50-AE814B297A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67181A-6C37-462F-91B5-48CEF9CCBB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74B06-9E2E-4F0C-9A19-FE22A2F03D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37AA085-B0CF-4FE6-B28A-3992BBBBE1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8100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876800" y="3941763"/>
            <a:ext cx="38100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DAEB07C-0A9B-4CDF-B0DD-C2D81283E6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04E4B9-0424-41AB-8300-C755928963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8750FB-18C0-4D1D-88EC-10492D6C3B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D1ED94-0542-4F8E-8124-0F152EF696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5C1A9D-BBD3-47F4-8EB4-1FC74F7F7D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C75B49-7990-49C9-8F9D-F02CDA1BBA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E6314A-E2E2-4B4F-B822-1CA337E171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07C65A-D663-4B66-94EE-1081E0EDFB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49AF03-200B-471B-995F-393672E506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2867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28676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28677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8678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867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868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681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/>
          </a:p>
        </p:txBody>
      </p:sp>
      <p:sp>
        <p:nvSpPr>
          <p:cNvPr id="28682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/>
          </a:p>
        </p:txBody>
      </p:sp>
      <p:sp>
        <p:nvSpPr>
          <p:cNvPr id="286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3D18CB7E-3ED9-45EB-9689-70987062403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om/url?sa=i&amp;rct=j&amp;q=&amp;esrc=s&amp;frm=1&amp;source=images&amp;cd=&amp;cad=rja&amp;docid=QFcum8PqhNoo_M&amp;tbnid=_D7GKbAtFJCfqM:&amp;ved=0CAUQjRw&amp;url=http://faculty.weber.edu/tlday/human.development/ecological.htm&amp;ei=znZ4UtTTOsb32QWPlICwAQ&amp;bvm=bv.55980276,d.b2I&amp;psig=AFQjCNENC82rXjfp4AdXmBhz6uXHHuThUw&amp;ust=1383712684080114" TargetMode="Externa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hyperlink" Target="http://www.google.com/url?sa=i&amp;rct=j&amp;q=&amp;esrc=s&amp;frm=1&amp;source=images&amp;cd=&amp;cad=rja&amp;docid=bAyKhZKFo8HWzM&amp;tbnid=OZWLWj8CVg_awM:&amp;ved=0CAUQjRw&amp;url=http://www.brandstories.net/2013/07/27/what-makes-for-an-exceptional-brand-storyteller/&amp;ei=xH54Uqr2FMKa2gX5qYGQDQ&amp;bvm=bv.55980276,d.cWc&amp;psig=AFQjCNHGROSgs6Dgnz5ieGeQ84ZwXmAWcQ&amp;ust=1383714866852202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om/url?sa=i&amp;rct=j&amp;q=&amp;esrc=s&amp;frm=1&amp;source=images&amp;cd=&amp;cad=rja&amp;docid=rPC9BDmtIyoKcM&amp;tbnid=hmZdErCb1aq_RM:&amp;ved=0CAUQjRw&amp;url=http://www.hcsc.com/what_we_do.html&amp;ei=6nR4Uo67BcqU2QW_8IEg&amp;bvm=bv.55980276,d.b2I&amp;psig=AFQjCNEh8XQZsm65lrSreMLvj2F6l54w2g&amp;ust=1383712255470569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hyperlink" Target="http://www.google.com/url?sa=i&amp;rct=j&amp;q=&amp;esrc=s&amp;frm=1&amp;source=images&amp;cd=&amp;cad=rja&amp;docid=OHM_XYvWUXLciM&amp;tbnid=Hq11cXTPAHUeZM:&amp;ved=0CAUQjRw&amp;url=http://drpinna.com/28-percent-of-u-s-moms-have-multiple-dads-of-their-kids-17694&amp;ei=vmh4Urq2IIOp2QXqrYHgCw&amp;bvm=bv.55980276,d.b2I&amp;psig=AFQjCNEiK95kd_bPwE8gftNUyoMgYevl1w&amp;ust=1383709210899749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google.com/url?sa=i&amp;rct=j&amp;q=&amp;esrc=s&amp;frm=1&amp;source=images&amp;cd=&amp;cad=rja&amp;docid=DY9BgkRn37DW2M&amp;tbnid=DinFl386_QFIhM:&amp;ved=0CAUQjRw&amp;url=http://www.china-mike.com/chinese-culture/society/one-child-policy/&amp;ei=AnJ4Ur-uOKbZ2wX4nIAo&amp;bvm=bv.55980276,d.b2I&amp;psig=AFQjCNFkAPVu-1ENCM9Z8NeQIoiLjCZQ4A&amp;ust=1383711586319262" TargetMode="External"/><Relationship Id="rId5" Type="http://schemas.openxmlformats.org/officeDocument/2006/relationships/image" Target="../media/image2.jpeg"/><Relationship Id="rId4" Type="http://schemas.openxmlformats.org/officeDocument/2006/relationships/hyperlink" Target="http://www.google.com/url?sa=i&amp;rct=j&amp;q=&amp;esrc=s&amp;frm=1&amp;source=images&amp;cd=&amp;cad=rja&amp;docid=HbZvQibvTQ4YFM&amp;tbnid=XjkskMk1t4ANHM:&amp;ved=0CAUQjRw&amp;url=http://www.livescience.com/18023-tiger-parenting-tough-kids.html&amp;ei=OGl4UtyeGKTC2QWH1YGIDg&amp;bvm=bv.55980276,d.b2I&amp;psig=AFQjCNEiK95kd_bPwE8gftNUyoMgYevl1w&amp;ust=1383709210899749" TargetMode="External"/><Relationship Id="rId9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Family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Peggy J. Miller</a:t>
            </a:r>
          </a:p>
          <a:p>
            <a:r>
              <a:rPr lang="en-US" dirty="0" smtClean="0"/>
              <a:t>Department </a:t>
            </a:r>
            <a:r>
              <a:rPr lang="en-US" smtClean="0"/>
              <a:t>of Psychology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University of Illinois at Urbana-Champaign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52234" name="Rectangle 10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286000"/>
            <a:ext cx="3810000" cy="4378325"/>
          </a:xfrm>
        </p:spPr>
        <p:txBody>
          <a:bodyPr/>
          <a:lstStyle/>
          <a:p>
            <a:r>
              <a:rPr lang="en-US" sz="2400"/>
              <a:t>Premise:  natural environments influence human behavior</a:t>
            </a:r>
          </a:p>
          <a:p>
            <a:endParaRPr lang="en-US" sz="2400"/>
          </a:p>
          <a:p>
            <a:r>
              <a:rPr lang="en-US" sz="2400"/>
              <a:t>Environment = series of nested structures</a:t>
            </a:r>
          </a:p>
        </p:txBody>
      </p:sp>
      <p:sp>
        <p:nvSpPr>
          <p:cNvPr id="52236" name="Text Box 12"/>
          <p:cNvSpPr txBox="1">
            <a:spLocks noChangeArrowheads="1"/>
          </p:cNvSpPr>
          <p:nvPr/>
        </p:nvSpPr>
        <p:spPr bwMode="auto">
          <a:xfrm>
            <a:off x="1660525" y="265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2237" name="Rectangle 13"/>
          <p:cNvSpPr>
            <a:spLocks noChangeArrowheads="1"/>
          </p:cNvSpPr>
          <p:nvPr/>
        </p:nvSpPr>
        <p:spPr bwMode="auto">
          <a:xfrm>
            <a:off x="838200" y="533400"/>
            <a:ext cx="7543800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800"/>
              <a:t>Ecological perspective</a:t>
            </a:r>
          </a:p>
        </p:txBody>
      </p:sp>
      <p:pic>
        <p:nvPicPr>
          <p:cNvPr id="52240" name="Picture 16" descr="Urie.jpg                                                       00000010Macintosh HD                   ABA78158: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181600" y="2286000"/>
            <a:ext cx="3505200" cy="2819400"/>
          </a:xfrm>
        </p:spPr>
      </p:pic>
      <p:sp>
        <p:nvSpPr>
          <p:cNvPr id="52241" name="Text Box 17"/>
          <p:cNvSpPr txBox="1">
            <a:spLocks noChangeArrowheads="1"/>
          </p:cNvSpPr>
          <p:nvPr/>
        </p:nvSpPr>
        <p:spPr bwMode="auto">
          <a:xfrm>
            <a:off x="5638800" y="5181600"/>
            <a:ext cx="2949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Urie Bronfrenbrenner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Diagram</a:t>
            </a:r>
            <a:endParaRPr lang="en-US"/>
          </a:p>
        </p:txBody>
      </p:sp>
      <p:pic>
        <p:nvPicPr>
          <p:cNvPr id="4098" name="Picture 2" descr="http://faculty.weber.edu/tlday/1500/systems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47900" y="1752600"/>
            <a:ext cx="4648200" cy="4594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/>
              <a:t>Microsystem</a:t>
            </a:r>
            <a:endParaRPr lang="en-US" sz="4000" dirty="0"/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828800"/>
            <a:ext cx="5715000" cy="5029200"/>
          </a:xfrm>
        </p:spPr>
        <p:txBody>
          <a:bodyPr/>
          <a:lstStyle/>
          <a:p>
            <a:r>
              <a:rPr lang="en-US" sz="2400"/>
              <a:t>Innermost level</a:t>
            </a:r>
          </a:p>
          <a:p>
            <a:endParaRPr lang="en-US" sz="2400"/>
          </a:p>
          <a:p>
            <a:r>
              <a:rPr lang="en-US" sz="2400"/>
              <a:t>Activities, relationships in child’s immediate environment</a:t>
            </a:r>
          </a:p>
          <a:p>
            <a:pPr lvl="1"/>
            <a:r>
              <a:rPr lang="en-US" sz="2200"/>
              <a:t>Family</a:t>
            </a:r>
          </a:p>
          <a:p>
            <a:pPr lvl="1"/>
            <a:r>
              <a:rPr lang="en-US" sz="2200"/>
              <a:t>School</a:t>
            </a:r>
          </a:p>
          <a:p>
            <a:pPr lvl="1"/>
            <a:r>
              <a:rPr lang="en-US" sz="2200"/>
              <a:t>Neighborhood</a:t>
            </a:r>
          </a:p>
          <a:p>
            <a:endParaRPr lang="en-US" sz="2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Mesosystem</a:t>
            </a:r>
            <a:endParaRPr lang="en-US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905000"/>
            <a:ext cx="7696200" cy="4530725"/>
          </a:xfrm>
        </p:spPr>
        <p:txBody>
          <a:bodyPr/>
          <a:lstStyle/>
          <a:p>
            <a:r>
              <a:rPr lang="en-US" sz="2400" dirty="0"/>
              <a:t>Relationships among </a:t>
            </a:r>
            <a:r>
              <a:rPr lang="en-US" sz="2400" dirty="0" err="1"/>
              <a:t>microsystems</a:t>
            </a:r>
            <a:endParaRPr lang="en-US" sz="2400" dirty="0"/>
          </a:p>
          <a:p>
            <a:endParaRPr lang="en-US" sz="2400" dirty="0"/>
          </a:p>
          <a:p>
            <a:pPr lvl="1"/>
            <a:r>
              <a:rPr lang="en-US" sz="2200" dirty="0"/>
              <a:t>e.g. relationship between home and </a:t>
            </a:r>
            <a:r>
              <a:rPr lang="en-US" sz="2200" dirty="0" smtClean="0"/>
              <a:t>school</a:t>
            </a:r>
          </a:p>
          <a:p>
            <a:pPr lvl="1"/>
            <a:r>
              <a:rPr lang="en-US" sz="2200" dirty="0" smtClean="0"/>
              <a:t>e.g. relationship between home and community</a:t>
            </a:r>
            <a:endParaRPr lang="en-US" sz="2200" dirty="0"/>
          </a:p>
          <a:p>
            <a:pPr lvl="1">
              <a:buFont typeface="Wingdings" pitchFamily="2" charset="2"/>
              <a:buNone/>
            </a:pPr>
            <a:endParaRPr lang="en-US" sz="2200" dirty="0"/>
          </a:p>
          <a:p>
            <a:r>
              <a:rPr lang="en-US" sz="2400" dirty="0"/>
              <a:t>Development facilitated by links </a:t>
            </a:r>
            <a:r>
              <a:rPr lang="en-US" sz="2400" dirty="0" smtClean="0"/>
              <a:t>among </a:t>
            </a:r>
            <a:r>
              <a:rPr lang="en-US" sz="2400" dirty="0" err="1" smtClean="0"/>
              <a:t>microsystems</a:t>
            </a:r>
            <a:r>
              <a:rPr lang="en-US" sz="2400" smtClean="0"/>
              <a:t>:</a:t>
            </a:r>
            <a:endParaRPr lang="en-US" sz="2400" dirty="0" smtClean="0"/>
          </a:p>
          <a:p>
            <a:pPr lvl="1"/>
            <a:r>
              <a:rPr lang="en-US" sz="2200" dirty="0" smtClean="0"/>
              <a:t>e.g., communication book (home and school)</a:t>
            </a:r>
          </a:p>
          <a:p>
            <a:pPr lvl="1"/>
            <a:r>
              <a:rPr lang="en-US" sz="2200" dirty="0" smtClean="0"/>
              <a:t>e.g., neighbor provides support, shares information about housing (home and community)</a:t>
            </a:r>
            <a:endParaRPr lang="en-US" sz="2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Exosystem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2327275"/>
            <a:ext cx="7696200" cy="4530725"/>
          </a:xfrm>
        </p:spPr>
        <p:txBody>
          <a:bodyPr/>
          <a:lstStyle/>
          <a:p>
            <a:r>
              <a:rPr lang="en-US" sz="2400"/>
              <a:t>Children do not inhabit but affect microsystem</a:t>
            </a:r>
          </a:p>
          <a:p>
            <a:endParaRPr lang="en-US" sz="2400"/>
          </a:p>
          <a:p>
            <a:pPr lvl="1"/>
            <a:r>
              <a:rPr lang="en-US" sz="2200"/>
              <a:t>Parents’ work place</a:t>
            </a:r>
          </a:p>
          <a:p>
            <a:pPr lvl="1"/>
            <a:r>
              <a:rPr lang="en-US" sz="2200"/>
              <a:t>Health and welfare services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Macrosystem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327275"/>
            <a:ext cx="7696200" cy="4530725"/>
          </a:xfrm>
        </p:spPr>
        <p:txBody>
          <a:bodyPr/>
          <a:lstStyle/>
          <a:p>
            <a:r>
              <a:rPr lang="en-US" sz="2400" dirty="0"/>
              <a:t>Overarching values, beliefs, customs, practices</a:t>
            </a:r>
          </a:p>
          <a:p>
            <a:endParaRPr lang="en-US" sz="2400" dirty="0"/>
          </a:p>
          <a:p>
            <a:pPr lvl="1"/>
            <a:r>
              <a:rPr lang="en-US" sz="2200" dirty="0" smtClean="0"/>
              <a:t>E.g., Priority </a:t>
            </a:r>
            <a:r>
              <a:rPr lang="en-US" sz="2200" dirty="0"/>
              <a:t>given to children’s </a:t>
            </a:r>
            <a:r>
              <a:rPr lang="en-US" sz="2200" dirty="0" smtClean="0"/>
              <a:t>needs</a:t>
            </a:r>
          </a:p>
          <a:p>
            <a:pPr lvl="1"/>
            <a:r>
              <a:rPr lang="en-US" sz="2200" dirty="0" smtClean="0"/>
              <a:t>E.g., High value placed on education</a:t>
            </a:r>
          </a:p>
          <a:p>
            <a:pPr lvl="1"/>
            <a:r>
              <a:rPr lang="en-US" sz="2200" dirty="0" smtClean="0"/>
              <a:t>E.g., High value placed on teaching and listening</a:t>
            </a:r>
            <a:endParaRPr lang="en-US" sz="2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Family: Outline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Systems perspective</a:t>
            </a:r>
          </a:p>
          <a:p>
            <a:endParaRPr lang="en-US" dirty="0" smtClean="0"/>
          </a:p>
          <a:p>
            <a:r>
              <a:rPr lang="en-US" dirty="0" smtClean="0"/>
              <a:t>Ecological perspective</a:t>
            </a:r>
          </a:p>
          <a:p>
            <a:endParaRPr lang="en-US" dirty="0" smtClean="0"/>
          </a:p>
          <a:p>
            <a:r>
              <a:rPr lang="en-US" dirty="0" smtClean="0"/>
              <a:t>Functions: socialization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 of the family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Reproduction</a:t>
            </a:r>
          </a:p>
          <a:p>
            <a:r>
              <a:rPr lang="en-US" dirty="0" smtClean="0"/>
              <a:t>Economic services</a:t>
            </a:r>
          </a:p>
          <a:p>
            <a:pPr>
              <a:buNone/>
            </a:pPr>
            <a:r>
              <a:rPr lang="en-US" dirty="0" smtClean="0"/>
              <a:t>    = goods and services</a:t>
            </a:r>
          </a:p>
          <a:p>
            <a:r>
              <a:rPr lang="en-US" dirty="0" smtClean="0"/>
              <a:t>Social order</a:t>
            </a:r>
          </a:p>
          <a:p>
            <a:pPr>
              <a:buNone/>
            </a:pPr>
            <a:r>
              <a:rPr lang="en-US" dirty="0" smtClean="0"/>
              <a:t>    = maintaining order, reducing conflict</a:t>
            </a:r>
          </a:p>
          <a:p>
            <a:r>
              <a:rPr lang="en-US" dirty="0" smtClean="0"/>
              <a:t>Emotional support</a:t>
            </a:r>
          </a:p>
          <a:p>
            <a:r>
              <a:rPr lang="en-US" dirty="0" smtClean="0"/>
              <a:t>Socialization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Socialization in the family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Traditional definition: Training young to become competent members of society</a:t>
            </a:r>
          </a:p>
          <a:p>
            <a:r>
              <a:rPr lang="en-US" dirty="0" smtClean="0"/>
              <a:t>My interdisciplinary perspective:</a:t>
            </a:r>
          </a:p>
          <a:p>
            <a:pPr lvl="1">
              <a:defRPr/>
            </a:pPr>
            <a:r>
              <a:rPr lang="en-US" sz="2800" dirty="0" smtClean="0"/>
              <a:t>Parents &amp; others, operating with or without socializing intent, participate in cultural practices with young children</a:t>
            </a:r>
          </a:p>
          <a:p>
            <a:pPr lvl="1">
              <a:defRPr/>
            </a:pPr>
            <a:r>
              <a:rPr lang="en-US" sz="2800" dirty="0" smtClean="0"/>
              <a:t>Young children, as incipient cultural beings &amp; active meaning makers, navigate these practices &amp; make them their own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Socialization: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 smtClean="0"/>
              <a:t>Interdisciplinary problem</a:t>
            </a:r>
          </a:p>
          <a:p>
            <a:pPr lvl="1">
              <a:defRPr/>
            </a:pPr>
            <a:r>
              <a:rPr lang="en-US" sz="3200" dirty="0" smtClean="0"/>
              <a:t>Language socialization</a:t>
            </a:r>
          </a:p>
          <a:p>
            <a:pPr lvl="1">
              <a:defRPr/>
            </a:pPr>
            <a:r>
              <a:rPr lang="en-US" sz="3200" dirty="0" smtClean="0"/>
              <a:t>Dev cultural psychology</a:t>
            </a:r>
          </a:p>
          <a:p>
            <a:pPr>
              <a:buFont typeface="Wingdings" charset="2"/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sz="3600" dirty="0" smtClean="0"/>
              <a:t>Key: Discursive practices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the family important?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child’s first and longest lasting context for development</a:t>
            </a:r>
          </a:p>
          <a:p>
            <a:r>
              <a:rPr lang="en-US" dirty="0" smtClean="0"/>
              <a:t>Families are universal</a:t>
            </a:r>
          </a:p>
          <a:p>
            <a:r>
              <a:rPr lang="en-US" dirty="0" smtClean="0"/>
              <a:t>Human children take a long time to grow up</a:t>
            </a:r>
          </a:p>
          <a:p>
            <a:r>
              <a:rPr lang="en-US" dirty="0" smtClean="0"/>
              <a:t>Human children need to be socialized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Socialization: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Happens through everyday talk</a:t>
            </a:r>
          </a:p>
          <a:p>
            <a:r>
              <a:rPr lang="en-US" dirty="0" smtClean="0"/>
              <a:t>Talk is a pervasive feature of family life everywhere in the world</a:t>
            </a:r>
          </a:p>
          <a:p>
            <a:r>
              <a:rPr lang="en-US" dirty="0" smtClean="0"/>
              <a:t>But talk is culturally variable</a:t>
            </a:r>
          </a:p>
          <a:p>
            <a:pPr lvl="1"/>
            <a:r>
              <a:rPr lang="en-US" dirty="0" smtClean="0"/>
              <a:t>kinds of talk that are valued</a:t>
            </a:r>
          </a:p>
          <a:p>
            <a:pPr lvl="1"/>
            <a:r>
              <a:rPr lang="en-US" dirty="0" smtClean="0"/>
              <a:t>how genres are defined and practiced</a:t>
            </a:r>
          </a:p>
          <a:p>
            <a:pPr lvl="1"/>
            <a:r>
              <a:rPr lang="en-US" dirty="0" smtClean="0"/>
              <a:t>how children and others participate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Socialization via narrative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None/>
              <a:defRPr/>
            </a:pPr>
            <a:r>
              <a:rPr lang="en-US" sz="3600" dirty="0" smtClean="0"/>
              <a:t>Power of narrative: </a:t>
            </a:r>
          </a:p>
          <a:p>
            <a:pPr lvl="1">
              <a:defRPr/>
            </a:pPr>
            <a:r>
              <a:rPr lang="en-US" sz="3200" dirty="0" smtClean="0"/>
              <a:t>Social practice</a:t>
            </a:r>
          </a:p>
          <a:p>
            <a:pPr lvl="1">
              <a:defRPr/>
            </a:pPr>
            <a:r>
              <a:rPr lang="en-US" sz="3200" dirty="0" smtClean="0"/>
              <a:t>Form of representation</a:t>
            </a:r>
          </a:p>
          <a:p>
            <a:endParaRPr lang="en-US" dirty="0"/>
          </a:p>
        </p:txBody>
      </p:sp>
      <p:pic>
        <p:nvPicPr>
          <p:cNvPr id="7170" name="Picture 2" descr="http://www.brandstories.net/wp-content/uploads/2013/07/storyteller.g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581400"/>
            <a:ext cx="4210978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stories of personal experience?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>
                <a:latin typeface="+mj-lt"/>
              </a:rPr>
              <a:t>Universal</a:t>
            </a:r>
          </a:p>
          <a:p>
            <a:endParaRPr lang="en-US" sz="3600" dirty="0" smtClean="0">
              <a:latin typeface="+mj-lt"/>
            </a:endParaRPr>
          </a:p>
          <a:p>
            <a:r>
              <a:rPr lang="en-US" sz="3600" dirty="0" smtClean="0">
                <a:latin typeface="+mj-lt"/>
              </a:rPr>
              <a:t>Variable</a:t>
            </a:r>
          </a:p>
          <a:p>
            <a:endParaRPr lang="en-US" sz="3600" dirty="0" smtClean="0">
              <a:latin typeface="+mj-lt"/>
            </a:endParaRPr>
          </a:p>
          <a:p>
            <a:r>
              <a:rPr lang="en-US" sz="3600" dirty="0" smtClean="0">
                <a:latin typeface="+mj-lt"/>
              </a:rPr>
              <a:t>Early</a:t>
            </a:r>
            <a:r>
              <a:rPr lang="en-US" sz="3600" dirty="0" smtClean="0"/>
              <a:t> </a:t>
            </a:r>
            <a:endParaRPr lang="en-US" sz="3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for study: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How is personal storytelling practiced with young children?</a:t>
            </a:r>
          </a:p>
          <a:p>
            <a:endParaRPr lang="en-US" dirty="0" smtClean="0"/>
          </a:p>
          <a:p>
            <a:r>
              <a:rPr lang="en-US" dirty="0" smtClean="0"/>
              <a:t>How does this practice change over time?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is personal storytelling practiced? Does it recur?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Why is recurrence so important?</a:t>
            </a:r>
          </a:p>
          <a:p>
            <a:pPr lvl="1"/>
            <a:r>
              <a:rPr lang="en-US" dirty="0" smtClean="0"/>
              <a:t>Routine practices have specific cognitive (+affective, identity) consequences (</a:t>
            </a:r>
            <a:r>
              <a:rPr lang="en-US" dirty="0" err="1" smtClean="0"/>
              <a:t>Vygotsky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Early practices become </a:t>
            </a:r>
            <a:r>
              <a:rPr lang="en-US" dirty="0" err="1" smtClean="0"/>
              <a:t>habitualized</a:t>
            </a:r>
            <a:r>
              <a:rPr lang="en-US" dirty="0" smtClean="0"/>
              <a:t> (</a:t>
            </a:r>
            <a:r>
              <a:rPr lang="en-US" dirty="0" err="1" smtClean="0"/>
              <a:t>Bourdieu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Recurrence entails variation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Personal storytelling in Chicago (Longwood) and Taipei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Ethnography + everyday talk</a:t>
            </a:r>
          </a:p>
          <a:p>
            <a:r>
              <a:rPr lang="en-US" dirty="0" smtClean="0"/>
              <a:t>Longitudinal: 2,6; 3,0; 3,6; 4,0</a:t>
            </a:r>
          </a:p>
          <a:p>
            <a:r>
              <a:rPr lang="en-US" dirty="0" smtClean="0"/>
              <a:t>Participants: middle-class, urban, 2-parents</a:t>
            </a:r>
          </a:p>
          <a:p>
            <a:r>
              <a:rPr lang="en-US" dirty="0" smtClean="0"/>
              <a:t>Transcription, </a:t>
            </a:r>
            <a:r>
              <a:rPr lang="en-US" dirty="0" err="1" smtClean="0"/>
              <a:t>emic</a:t>
            </a:r>
            <a:r>
              <a:rPr lang="en-US" dirty="0" smtClean="0"/>
              <a:t> coding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How was personal storytelling practiced in Taipei and Longwood?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Q1: routinely?</a:t>
            </a:r>
          </a:p>
          <a:p>
            <a:r>
              <a:rPr lang="en-US" dirty="0" smtClean="0"/>
              <a:t>Q2: culturally salient interpretive frameworks?</a:t>
            </a:r>
          </a:p>
          <a:p>
            <a:r>
              <a:rPr lang="en-US" dirty="0" smtClean="0"/>
              <a:t>Q3: children’s participant roles?</a:t>
            </a:r>
          </a:p>
          <a:p>
            <a:r>
              <a:rPr lang="en-US" dirty="0" smtClean="0"/>
              <a:t>Q4: changes in children’s participation?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Q1: Was personal storytelling practiced routinely?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Rates per hour of personal storytelling </a:t>
            </a:r>
            <a:endParaRPr lang="en-US" sz="4000" dirty="0"/>
          </a:p>
        </p:txBody>
      </p:sp>
      <p:graphicFrame>
        <p:nvGraphicFramePr>
          <p:cNvPr id="2050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914400" y="1720056"/>
          <a:ext cx="7772400" cy="4291013"/>
        </p:xfrm>
        <a:graphic>
          <a:graphicData uri="http://schemas.openxmlformats.org/presentationml/2006/ole">
            <p:oleObj spid="_x0000_s2074" name="Chart" r:id="rId3" imgW="8229600" imgH="4543349" progId="MSGraph.Chart.8">
              <p:embed followColorScheme="full"/>
            </p:oleObj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Q2: Did personal storytelling carry salient interpretive frameworks?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Taipei: Didactic</a:t>
            </a:r>
          </a:p>
          <a:p>
            <a:endParaRPr lang="en-US" dirty="0" smtClean="0"/>
          </a:p>
          <a:p>
            <a:r>
              <a:rPr lang="en-US" dirty="0" smtClean="0"/>
              <a:t>Longwood: Child-affirming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Family: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Systems perspective</a:t>
            </a:r>
          </a:p>
          <a:p>
            <a:endParaRPr lang="en-US" dirty="0" smtClean="0"/>
          </a:p>
          <a:p>
            <a:r>
              <a:rPr lang="en-US" dirty="0" smtClean="0"/>
              <a:t>Ecological perspective</a:t>
            </a:r>
          </a:p>
          <a:p>
            <a:endParaRPr lang="en-US" dirty="0" smtClean="0"/>
          </a:p>
          <a:p>
            <a:r>
              <a:rPr lang="en-US" dirty="0" smtClean="0"/>
              <a:t>Functions: socialization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Rates of narrated transgressions</a:t>
            </a:r>
            <a:endParaRPr lang="en-US" dirty="0"/>
          </a:p>
        </p:txBody>
      </p:sp>
      <p:graphicFrame>
        <p:nvGraphicFramePr>
          <p:cNvPr id="1026" name="Object 7"/>
          <p:cNvGraphicFramePr>
            <a:graphicFrameLocks noGrp="1" noChangeAspect="1"/>
          </p:cNvGraphicFramePr>
          <p:nvPr>
            <p:ph idx="1"/>
          </p:nvPr>
        </p:nvGraphicFramePr>
        <p:xfrm>
          <a:off x="914400" y="1720056"/>
          <a:ext cx="7772400" cy="4291013"/>
        </p:xfrm>
        <a:graphic>
          <a:graphicData uri="http://schemas.openxmlformats.org/presentationml/2006/ole">
            <p:oleObj spid="_x0000_s1050" name="Chart" r:id="rId3" imgW="8229600" imgH="4543349" progId="MSGraph.Chart.8">
              <p:embed followColorScheme="full"/>
            </p:oleObj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transgression stories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Yoyo (2,6) pushed the screen down and objected when mom punished him</a:t>
            </a:r>
          </a:p>
          <a:p>
            <a:endParaRPr lang="en-US" dirty="0" smtClean="0"/>
          </a:p>
          <a:p>
            <a:r>
              <a:rPr lang="en-US" dirty="0" err="1" smtClean="0"/>
              <a:t>Meimei</a:t>
            </a:r>
            <a:r>
              <a:rPr lang="en-US" dirty="0" smtClean="0"/>
              <a:t> (3,0) opened a gift, messed up the cake</a:t>
            </a:r>
          </a:p>
          <a:p>
            <a:endParaRPr lang="en-US" dirty="0" smtClean="0"/>
          </a:p>
          <a:p>
            <a:r>
              <a:rPr lang="en-US" dirty="0" err="1" smtClean="0"/>
              <a:t>Didi</a:t>
            </a:r>
            <a:r>
              <a:rPr lang="en-US" dirty="0" smtClean="0"/>
              <a:t> (4,0) got lost at the night market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early transgression story: Yoyo (2,6) &amp; Grandmother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G: Oh, right. This morning when Mom was spanking you, what did you say? You said, ‘Don’t hit me!’ Right?</a:t>
            </a:r>
          </a:p>
          <a:p>
            <a:r>
              <a:rPr lang="en-US" dirty="0" smtClean="0"/>
              <a:t>Y: </a:t>
            </a:r>
            <a:r>
              <a:rPr lang="en-US" dirty="0" err="1" smtClean="0"/>
              <a:t>Hmn</a:t>
            </a:r>
            <a:r>
              <a:rPr lang="en-US" dirty="0" smtClean="0"/>
              <a:t> (nods)</a:t>
            </a:r>
          </a:p>
          <a:p>
            <a:r>
              <a:rPr lang="en-US" dirty="0" smtClean="0"/>
              <a:t>G: Then, what did I tell you to say?</a:t>
            </a:r>
          </a:p>
          <a:p>
            <a:r>
              <a:rPr lang="en-US" dirty="0" smtClean="0"/>
              <a:t>Y</a:t>
            </a:r>
            <a:r>
              <a:rPr lang="en-US" dirty="0" smtClean="0"/>
              <a:t>: ‘I won’t push the screen down.’</a:t>
            </a:r>
          </a:p>
          <a:p>
            <a:r>
              <a:rPr lang="en-US" dirty="0" smtClean="0"/>
              <a:t>G: Oh, right. So, what would you say to Mom?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Yoyo &amp; Grandmother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Y: I would say to Mom, ‘Don’t have the screen pushed down.’ (Yoyo moves closer and speaks in a very low tone into G’s ear)</a:t>
            </a:r>
          </a:p>
          <a:p>
            <a:r>
              <a:rPr lang="en-US" dirty="0" smtClean="0"/>
              <a:t>G: Oh, you would talk to Mom, saying, ‘Mama, I won’t push the screen down.’</a:t>
            </a:r>
          </a:p>
          <a:p>
            <a:r>
              <a:rPr lang="en-US" dirty="0" smtClean="0"/>
              <a:t>Y: </a:t>
            </a:r>
            <a:r>
              <a:rPr lang="en-US" dirty="0" err="1" smtClean="0"/>
              <a:t>Hmn</a:t>
            </a:r>
            <a:r>
              <a:rPr lang="en-US" dirty="0" smtClean="0"/>
              <a:t>.</a:t>
            </a:r>
          </a:p>
          <a:p>
            <a:r>
              <a:rPr lang="en-US" dirty="0" smtClean="0"/>
              <a:t>G: So, Mom wouldn’t hit you.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Yoyo &amp; Grandmother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Y: </a:t>
            </a:r>
            <a:r>
              <a:rPr lang="en-US" dirty="0" err="1" smtClean="0"/>
              <a:t>Hmn</a:t>
            </a:r>
            <a:r>
              <a:rPr lang="en-US" dirty="0" smtClean="0"/>
              <a:t>.</a:t>
            </a:r>
          </a:p>
          <a:p>
            <a:r>
              <a:rPr lang="en-US" dirty="0" smtClean="0"/>
              <a:t>G: Right? </a:t>
            </a:r>
            <a:r>
              <a:rPr lang="en-US" dirty="0" err="1" smtClean="0"/>
              <a:t>Hmn</a:t>
            </a:r>
            <a:r>
              <a:rPr lang="en-US" dirty="0" smtClean="0"/>
              <a:t>. If you asked Mom, ‘You don’t hit me,’ Mom would have hit you, right?</a:t>
            </a:r>
          </a:p>
          <a:p>
            <a:r>
              <a:rPr lang="en-US" dirty="0" smtClean="0"/>
              <a:t>Y: </a:t>
            </a:r>
            <a:r>
              <a:rPr lang="en-US" dirty="0" err="1" smtClean="0"/>
              <a:t>Hmn</a:t>
            </a:r>
            <a:r>
              <a:rPr lang="en-US" dirty="0" smtClean="0"/>
              <a:t>. (nods)</a:t>
            </a:r>
          </a:p>
          <a:p>
            <a:r>
              <a:rPr lang="en-US" dirty="0" smtClean="0"/>
              <a:t>G: So, you would directly say to Mom in this way, ‘Mom, I won’t push the screen down.’ Then how would Mom have reacted?</a:t>
            </a:r>
          </a:p>
          <a:p>
            <a:r>
              <a:rPr lang="en-US" dirty="0" smtClean="0"/>
              <a:t>(continues through 14 more turns)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Child-affirming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Omit the negative: child-favorability bias</a:t>
            </a:r>
          </a:p>
          <a:p>
            <a:pPr lvl="1"/>
            <a:r>
              <a:rPr lang="en-US" dirty="0" smtClean="0"/>
              <a:t>Example: Tommy (2,6) started to misbehave but caught himself, he was “real good” and was rewarded</a:t>
            </a:r>
          </a:p>
          <a:p>
            <a:r>
              <a:rPr lang="en-US" dirty="0" smtClean="0"/>
              <a:t>Accentuate the positive</a:t>
            </a:r>
          </a:p>
          <a:p>
            <a:pPr lvl="1"/>
            <a:r>
              <a:rPr lang="en-US" dirty="0" smtClean="0"/>
              <a:t>Child-positive : T and LW but LW inflated</a:t>
            </a:r>
          </a:p>
          <a:p>
            <a:pPr lvl="1"/>
            <a:r>
              <a:rPr lang="en-US" dirty="0" smtClean="0"/>
              <a:t>Humor: LW &gt; T</a:t>
            </a:r>
          </a:p>
          <a:p>
            <a:pPr lvl="1"/>
            <a:r>
              <a:rPr lang="en-US" dirty="0" smtClean="0"/>
              <a:t>Preference: LW &gt; T, inherently +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Example: Child-Affirming + Inflation (Amy, 4,0)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A: </a:t>
            </a:r>
            <a:r>
              <a:rPr lang="en-US" dirty="0" smtClean="0"/>
              <a:t>“Once there was a fire”…that’s what the policeman told me at day camp.</a:t>
            </a:r>
          </a:p>
          <a:p>
            <a:r>
              <a:rPr lang="en-US" dirty="0" smtClean="0"/>
              <a:t>M: </a:t>
            </a:r>
            <a:r>
              <a:rPr lang="en-US" dirty="0" smtClean="0"/>
              <a:t>What did he say? </a:t>
            </a:r>
          </a:p>
          <a:p>
            <a:r>
              <a:rPr lang="en-US" dirty="0" smtClean="0"/>
              <a:t>A: He (policeman) tell me to go to the fire department, um the police, to, if you crash, you have to call the policeman.</a:t>
            </a:r>
            <a:endParaRPr lang="en-US" dirty="0" smtClean="0"/>
          </a:p>
          <a:p>
            <a:r>
              <a:rPr lang="en-US" dirty="0" smtClean="0"/>
              <a:t>M: If you </a:t>
            </a:r>
            <a:r>
              <a:rPr lang="en-US" dirty="0" err="1" smtClean="0"/>
              <a:t>cra</a:t>
            </a:r>
            <a:r>
              <a:rPr lang="en-US" dirty="0" smtClean="0"/>
              <a:t>, what did he say? If you crash?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Amy &amp; Mother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A: If you crash, you have to call the policeman, right?</a:t>
            </a:r>
          </a:p>
          <a:p>
            <a:r>
              <a:rPr lang="en-US" dirty="0" smtClean="0"/>
              <a:t>M: OK, and when do you call the fire department? </a:t>
            </a:r>
          </a:p>
          <a:p>
            <a:r>
              <a:rPr lang="en-US" dirty="0" smtClean="0"/>
              <a:t>A: When the fire is out, is out.</a:t>
            </a:r>
          </a:p>
          <a:p>
            <a:r>
              <a:rPr lang="en-US" dirty="0" smtClean="0"/>
              <a:t>M: Oh, when there’s a fire?</a:t>
            </a:r>
          </a:p>
          <a:p>
            <a:r>
              <a:rPr lang="en-US" dirty="0" smtClean="0"/>
              <a:t>A: Yeah.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Amy &amp; Mother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M: So, he would get the fire out, I see. And when would you call an ambulance?</a:t>
            </a:r>
          </a:p>
          <a:p>
            <a:r>
              <a:rPr lang="en-US" dirty="0" smtClean="0"/>
              <a:t>A: When someone is hurt.</a:t>
            </a:r>
          </a:p>
          <a:p>
            <a:r>
              <a:rPr lang="en-US" dirty="0" smtClean="0"/>
              <a:t>M: </a:t>
            </a:r>
            <a:r>
              <a:rPr lang="en-US" dirty="0" err="1" smtClean="0"/>
              <a:t>Exactomundo</a:t>
            </a:r>
            <a:r>
              <a:rPr lang="en-US" dirty="0" smtClean="0"/>
              <a:t>! (does high five) You are the smartest 4 year old! And there’s the smartest 6 year old and the smartest 2 year old!</a:t>
            </a: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Alternative interpretive frameworks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Didactic: consistent with learning as a moral project in the service of self-improvement </a:t>
            </a:r>
          </a:p>
          <a:p>
            <a:pPr>
              <a:buNone/>
            </a:pPr>
            <a:r>
              <a:rPr lang="en-US" sz="2000" dirty="0" smtClean="0"/>
              <a:t>     (Li, 2003, 2004, 2012)</a:t>
            </a:r>
          </a:p>
          <a:p>
            <a:endParaRPr lang="en-US" dirty="0" smtClean="0"/>
          </a:p>
          <a:p>
            <a:r>
              <a:rPr lang="en-US" dirty="0" smtClean="0"/>
              <a:t>Child-affirming: consistent with self-esteem ideology and need for positive self-regard </a:t>
            </a:r>
          </a:p>
          <a:p>
            <a:pPr>
              <a:buNone/>
            </a:pPr>
            <a:r>
              <a:rPr lang="en-US" sz="2000" dirty="0" smtClean="0"/>
              <a:t>     (e.g., Cho et al., 2005; Harwood, Miller &amp; Irizarry, 1995; Heine et al., 1999; Miller et al., 2002)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Social systems perspective</a:t>
            </a:r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14400" y="1981200"/>
            <a:ext cx="77724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Family = interdependent parts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Relationships are </a:t>
            </a:r>
            <a:r>
              <a:rPr lang="en-US" sz="2200" dirty="0" smtClean="0">
                <a:solidFill>
                  <a:schemeClr val="accent2"/>
                </a:solidFill>
              </a:rPr>
              <a:t>BIDIRECTIONAL</a:t>
            </a:r>
          </a:p>
          <a:p>
            <a:pPr lvl="1">
              <a:lnSpc>
                <a:spcPct val="90000"/>
              </a:lnSpc>
              <a:buNone/>
            </a:pPr>
            <a:r>
              <a:rPr lang="en-US" sz="2200" dirty="0" smtClean="0">
                <a:solidFill>
                  <a:schemeClr val="accent2"/>
                </a:solidFill>
              </a:rPr>
              <a:t>     = mother affects child, child affects mother</a:t>
            </a:r>
          </a:p>
          <a:p>
            <a:pPr lvl="1">
              <a:lnSpc>
                <a:spcPct val="90000"/>
              </a:lnSpc>
              <a:buNone/>
            </a:pP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Relationships affected by </a:t>
            </a:r>
            <a:r>
              <a:rPr lang="en-US" sz="2200" dirty="0" smtClean="0">
                <a:solidFill>
                  <a:schemeClr val="accent2"/>
                </a:solidFill>
              </a:rPr>
              <a:t>3</a:t>
            </a:r>
            <a:r>
              <a:rPr lang="en-US" sz="2200" baseline="30000" dirty="0" smtClean="0">
                <a:solidFill>
                  <a:schemeClr val="accent2"/>
                </a:solidFill>
              </a:rPr>
              <a:t>rd</a:t>
            </a:r>
            <a:r>
              <a:rPr lang="en-US" sz="2200" dirty="0" smtClean="0">
                <a:solidFill>
                  <a:schemeClr val="accent2"/>
                </a:solidFill>
              </a:rPr>
              <a:t> PARTIES</a:t>
            </a:r>
          </a:p>
          <a:p>
            <a:pPr lvl="1">
              <a:lnSpc>
                <a:spcPct val="90000"/>
              </a:lnSpc>
              <a:buNone/>
            </a:pPr>
            <a:r>
              <a:rPr lang="en-US" sz="2200" dirty="0" smtClean="0">
                <a:solidFill>
                  <a:schemeClr val="accent2"/>
                </a:solidFill>
              </a:rPr>
              <a:t>    = other individuals in family affect quality of mother-child relationship</a:t>
            </a:r>
            <a:endParaRPr lang="en-US" sz="2200" dirty="0">
              <a:solidFill>
                <a:schemeClr val="accent2"/>
              </a:solidFill>
            </a:endParaRPr>
          </a:p>
          <a:p>
            <a:pPr lvl="1">
              <a:lnSpc>
                <a:spcPct val="90000"/>
              </a:lnSpc>
              <a:buNone/>
            </a:pPr>
            <a:endParaRPr lang="en-US" sz="22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Q3: What kinds of participant roles did the children enact?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Children’s Participant Roles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4000" dirty="0" smtClean="0">
                <a:latin typeface="+mj-lt"/>
              </a:rPr>
              <a:t>Co-narrator role</a:t>
            </a:r>
          </a:p>
          <a:p>
            <a:r>
              <a:rPr lang="en-US" sz="4000" dirty="0" smtClean="0">
                <a:latin typeface="+mj-lt"/>
              </a:rPr>
              <a:t>Bystander role</a:t>
            </a:r>
          </a:p>
          <a:p>
            <a:r>
              <a:rPr lang="en-US" sz="4000" b="1" dirty="0" smtClean="0">
                <a:latin typeface="+mj-lt"/>
              </a:rPr>
              <a:t>BOTH</a:t>
            </a:r>
            <a:r>
              <a:rPr lang="en-US" sz="4000" dirty="0" smtClean="0">
                <a:latin typeface="+mj-lt"/>
              </a:rPr>
              <a:t> roles routinely available</a:t>
            </a:r>
          </a:p>
          <a:p>
            <a:r>
              <a:rPr lang="en-US" sz="4000" b="1" dirty="0" smtClean="0">
                <a:latin typeface="+mj-lt"/>
              </a:rPr>
              <a:t>BUT</a:t>
            </a:r>
            <a:r>
              <a:rPr lang="en-US" sz="4000" dirty="0" smtClean="0">
                <a:latin typeface="+mj-lt"/>
              </a:rPr>
              <a:t> Taipei privileged bystander, Longwood privileged co-narrator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Q4: How did children’s participation change over time?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Continued to listen, Taiwanese children listened more </a:t>
            </a:r>
          </a:p>
          <a:p>
            <a:endParaRPr lang="en-US" dirty="0" smtClean="0"/>
          </a:p>
          <a:p>
            <a:r>
              <a:rPr lang="en-US" dirty="0" smtClean="0"/>
              <a:t>Contributed more and more creatively to stories</a:t>
            </a:r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children creatively co-narrating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smtClean="0">
                <a:latin typeface="+mj-lt"/>
              </a:rPr>
              <a:t>“I released the birds by accident” (Yoyo, 3,6)</a:t>
            </a:r>
          </a:p>
          <a:p>
            <a:r>
              <a:rPr lang="en-US" sz="3200" dirty="0" smtClean="0">
                <a:latin typeface="+mj-lt"/>
              </a:rPr>
              <a:t> “Why didn’t you reason with me nicely?” (</a:t>
            </a:r>
            <a:r>
              <a:rPr lang="en-US" sz="3200" dirty="0" err="1" smtClean="0">
                <a:latin typeface="+mj-lt"/>
              </a:rPr>
              <a:t>Angu</a:t>
            </a:r>
            <a:r>
              <a:rPr lang="en-US" sz="3200" dirty="0" smtClean="0">
                <a:latin typeface="+mj-lt"/>
              </a:rPr>
              <a:t>, 4,0)</a:t>
            </a:r>
          </a:p>
          <a:p>
            <a:r>
              <a:rPr lang="en-US" sz="3200" dirty="0" smtClean="0">
                <a:latin typeface="+mj-lt"/>
              </a:rPr>
              <a:t>“You should’ve watched!” (Amy, 4,0)</a:t>
            </a:r>
          </a:p>
          <a:p>
            <a:r>
              <a:rPr lang="en-US" sz="3200" dirty="0" smtClean="0">
                <a:latin typeface="+mj-lt"/>
              </a:rPr>
              <a:t>“Why do you always say I do wonderful things?” (Patrick, 4,0)</a:t>
            </a:r>
            <a:endParaRPr lang="en-US" sz="3200" dirty="0">
              <a:latin typeface="+mj-lt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Socialization is a universal function of families</a:t>
            </a:r>
          </a:p>
          <a:p>
            <a:r>
              <a:rPr lang="en-US" dirty="0" smtClean="0"/>
              <a:t>Socialization begins early in life</a:t>
            </a:r>
          </a:p>
          <a:p>
            <a:r>
              <a:rPr lang="en-US" dirty="0" smtClean="0"/>
              <a:t>Socialization is accomplished through everyday talk, especially personal </a:t>
            </a:r>
            <a:r>
              <a:rPr lang="en-US" dirty="0" smtClean="0"/>
              <a:t>storytelling</a:t>
            </a:r>
          </a:p>
          <a:p>
            <a:r>
              <a:rPr lang="en-US" dirty="0" smtClean="0"/>
              <a:t>Personal storytelling is culturally constituted from the beginning </a:t>
            </a:r>
            <a:endParaRPr lang="en-US" dirty="0" smtClean="0"/>
          </a:p>
          <a:p>
            <a:r>
              <a:rPr lang="en-US" dirty="0" smtClean="0"/>
              <a:t>Socialization depends on the active participation of family members, including the young child</a:t>
            </a:r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Conclusions: How personal storytelling was practiced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Q1: routinely?		Taipei 	Longwood</a:t>
            </a:r>
          </a:p>
          <a:p>
            <a:r>
              <a:rPr lang="en-US" dirty="0" smtClean="0"/>
              <a:t>Q2: frameworks?	Didactic	Affirming</a:t>
            </a:r>
          </a:p>
          <a:p>
            <a:r>
              <a:rPr lang="en-US" dirty="0" smtClean="0"/>
              <a:t>Q3: roles? 		Bystander Co-Narrator</a:t>
            </a:r>
          </a:p>
          <a:p>
            <a:r>
              <a:rPr lang="en-US" dirty="0" smtClean="0"/>
              <a:t>Q4: changes? 		Creative	</a:t>
            </a:r>
            <a:r>
              <a:rPr lang="en-US" dirty="0" err="1" smtClean="0"/>
              <a:t>Creative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Complex pattern of similarities &amp; differences</a:t>
            </a:r>
          </a:p>
          <a:p>
            <a:r>
              <a:rPr lang="en-US" dirty="0" smtClean="0"/>
              <a:t>Formed alternate socializing pathways</a:t>
            </a:r>
          </a:p>
          <a:p>
            <a:r>
              <a:rPr lang="en-US" dirty="0" smtClean="0"/>
              <a:t>Remarkably stable from 2,6; 3,0; 3,6; 4,0</a:t>
            </a:r>
          </a:p>
          <a:p>
            <a:r>
              <a:rPr lang="en-US" dirty="0" smtClean="0"/>
              <a:t>Children active and became more creative</a:t>
            </a:r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Recurrence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children navigate recurring stories, they become more flexible, creative, develop precocity</a:t>
            </a:r>
          </a:p>
          <a:p>
            <a:pPr lvl="1"/>
            <a:r>
              <a:rPr lang="en-US" dirty="0" smtClean="0"/>
              <a:t>Taipei: precocious in the moral domain</a:t>
            </a:r>
          </a:p>
          <a:p>
            <a:pPr lvl="1"/>
            <a:r>
              <a:rPr lang="en-US" smtClean="0"/>
              <a:t>Longwood: precocious in self definition, </a:t>
            </a:r>
            <a:r>
              <a:rPr lang="en-US" smtClean="0"/>
              <a:t>positive </a:t>
            </a:r>
            <a:r>
              <a:rPr lang="en-US" smtClean="0"/>
              <a:t>evaluation</a:t>
            </a:r>
            <a:endParaRPr lang="en-US" dirty="0" smtClean="0"/>
          </a:p>
          <a:p>
            <a:r>
              <a:rPr lang="en-US" dirty="0" smtClean="0"/>
              <a:t>As children navigate recurring stories, come to take interpretive biases for granted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Family = interdependent parts</a:t>
            </a:r>
          </a:p>
        </p:txBody>
      </p:sp>
      <p:pic>
        <p:nvPicPr>
          <p:cNvPr id="3074" name="Picture 2" descr="http://drpinna.com/wp-content/uploads/2011/04/3864201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43433" y="4396008"/>
            <a:ext cx="2257135" cy="2106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i.livescience.com/images/i/000/023/722/i02/asian-family-120119.jpg?1327011874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75651" y="1611622"/>
            <a:ext cx="3992699" cy="2503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www.china-mike.com/wp-content/uploads/2010/12/one-child-policy-chinese-family-small.jp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4425726"/>
            <a:ext cx="2900421" cy="2085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://www.hcsc.com/images/diverse_family_wwd.jp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16881" y="4425726"/>
            <a:ext cx="2781300" cy="207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Social systems perspective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7724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solidFill>
                  <a:schemeClr val="folHlink"/>
                </a:solidFill>
              </a:rPr>
              <a:t>Family = interdependent parts</a:t>
            </a:r>
          </a:p>
          <a:p>
            <a:pPr lvl="1">
              <a:lnSpc>
                <a:spcPct val="90000"/>
              </a:lnSpc>
            </a:pPr>
            <a:r>
              <a:rPr lang="en-US" sz="2200" dirty="0">
                <a:solidFill>
                  <a:schemeClr val="folHlink"/>
                </a:solidFill>
              </a:rPr>
              <a:t>Relationships are BIDIRECTIONAL</a:t>
            </a:r>
          </a:p>
          <a:p>
            <a:pPr lvl="1">
              <a:lnSpc>
                <a:spcPct val="90000"/>
              </a:lnSpc>
            </a:pPr>
            <a:r>
              <a:rPr lang="en-US" sz="2200" dirty="0">
                <a:solidFill>
                  <a:schemeClr val="folHlink"/>
                </a:solidFill>
              </a:rPr>
              <a:t>Relationships affected by </a:t>
            </a:r>
            <a:r>
              <a:rPr lang="en-US" sz="2200" dirty="0" smtClean="0">
                <a:solidFill>
                  <a:schemeClr val="folHlink"/>
                </a:solidFill>
              </a:rPr>
              <a:t>3</a:t>
            </a:r>
            <a:r>
              <a:rPr lang="en-US" sz="2200" baseline="30000" dirty="0" smtClean="0">
                <a:solidFill>
                  <a:schemeClr val="folHlink"/>
                </a:solidFill>
              </a:rPr>
              <a:t>rd</a:t>
            </a:r>
            <a:r>
              <a:rPr lang="en-US" sz="2200" dirty="0" smtClean="0">
                <a:solidFill>
                  <a:schemeClr val="folHlink"/>
                </a:solidFill>
              </a:rPr>
              <a:t> PARTIES</a:t>
            </a:r>
            <a:endParaRPr lang="en-US" sz="2200" dirty="0">
              <a:solidFill>
                <a:schemeClr val="accent2"/>
              </a:solidFill>
            </a:endParaRPr>
          </a:p>
          <a:p>
            <a:pPr lvl="1">
              <a:lnSpc>
                <a:spcPct val="90000"/>
              </a:lnSpc>
            </a:pPr>
            <a:endParaRPr lang="en-US" sz="2200" dirty="0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dirty="0"/>
              <a:t>Families are dynamic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chemeClr val="folHlink"/>
                </a:solidFill>
              </a:rPr>
              <a:t>Families are embedded in larger contexts</a:t>
            </a:r>
            <a:endParaRPr lang="en-US" sz="2400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Family as dynamic force in development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828800"/>
            <a:ext cx="5715000" cy="5029200"/>
          </a:xfrm>
        </p:spPr>
        <p:txBody>
          <a:bodyPr/>
          <a:lstStyle/>
          <a:p>
            <a:r>
              <a:rPr lang="en-US" sz="2400"/>
              <a:t>New events inside family</a:t>
            </a:r>
          </a:p>
          <a:p>
            <a:pPr lvl="1"/>
            <a:r>
              <a:rPr lang="en-US" sz="2200"/>
              <a:t>Birth of sibling</a:t>
            </a:r>
          </a:p>
          <a:p>
            <a:pPr lvl="1"/>
            <a:r>
              <a:rPr lang="en-US" sz="2200"/>
              <a:t>Enter school</a:t>
            </a:r>
          </a:p>
          <a:p>
            <a:endParaRPr lang="en-US" sz="2400"/>
          </a:p>
          <a:p>
            <a:r>
              <a:rPr lang="en-US" sz="2400"/>
              <a:t>Children develop</a:t>
            </a:r>
          </a:p>
          <a:p>
            <a:endParaRPr lang="en-US" sz="2400"/>
          </a:p>
          <a:p>
            <a:r>
              <a:rPr lang="en-US" sz="2400"/>
              <a:t>Parents develop</a:t>
            </a:r>
          </a:p>
          <a:p>
            <a:endParaRPr lang="en-US" sz="2400"/>
          </a:p>
          <a:p>
            <a:r>
              <a:rPr lang="en-US" sz="2400"/>
              <a:t>Changes from outside the family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Social systems perspective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7724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solidFill>
                  <a:schemeClr val="folHlink"/>
                </a:solidFill>
              </a:rPr>
              <a:t>Family = interdependent parts</a:t>
            </a:r>
          </a:p>
          <a:p>
            <a:pPr lvl="1">
              <a:lnSpc>
                <a:spcPct val="90000"/>
              </a:lnSpc>
            </a:pPr>
            <a:r>
              <a:rPr lang="en-US" sz="2200" dirty="0">
                <a:solidFill>
                  <a:schemeClr val="folHlink"/>
                </a:solidFill>
              </a:rPr>
              <a:t>Relationships are BIDIRECTIONAL</a:t>
            </a:r>
          </a:p>
          <a:p>
            <a:pPr lvl="1">
              <a:lnSpc>
                <a:spcPct val="90000"/>
              </a:lnSpc>
            </a:pPr>
            <a:r>
              <a:rPr lang="en-US" sz="2200" dirty="0">
                <a:solidFill>
                  <a:schemeClr val="folHlink"/>
                </a:solidFill>
              </a:rPr>
              <a:t>Relationships affected by </a:t>
            </a:r>
            <a:r>
              <a:rPr lang="en-US" sz="2200" dirty="0" smtClean="0">
                <a:solidFill>
                  <a:schemeClr val="folHlink"/>
                </a:solidFill>
              </a:rPr>
              <a:t>3</a:t>
            </a:r>
            <a:r>
              <a:rPr lang="en-US" sz="2200" baseline="30000" dirty="0" smtClean="0">
                <a:solidFill>
                  <a:schemeClr val="folHlink"/>
                </a:solidFill>
              </a:rPr>
              <a:t>rd</a:t>
            </a:r>
            <a:r>
              <a:rPr lang="en-US" sz="2200" dirty="0" smtClean="0">
                <a:solidFill>
                  <a:schemeClr val="folHlink"/>
                </a:solidFill>
              </a:rPr>
              <a:t> PARTIES</a:t>
            </a:r>
            <a:endParaRPr lang="en-US" sz="2200" dirty="0">
              <a:solidFill>
                <a:schemeClr val="accent2"/>
              </a:solidFill>
            </a:endParaRP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sz="2200" dirty="0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chemeClr val="folHlink"/>
                </a:solidFill>
              </a:rPr>
              <a:t>Families are dynamic</a:t>
            </a:r>
          </a:p>
          <a:p>
            <a:pPr>
              <a:lnSpc>
                <a:spcPct val="90000"/>
              </a:lnSpc>
            </a:pPr>
            <a:endParaRPr lang="en-US" sz="2400" dirty="0">
              <a:solidFill>
                <a:schemeClr val="fol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dirty="0"/>
              <a:t>Families are embedded in larger </a:t>
            </a:r>
            <a:r>
              <a:rPr lang="en-US" sz="2400" dirty="0" smtClean="0"/>
              <a:t>contexts:</a:t>
            </a:r>
            <a:endParaRPr lang="en-US" sz="2400" dirty="0"/>
          </a:p>
          <a:p>
            <a:pPr lvl="1">
              <a:lnSpc>
                <a:spcPct val="90000"/>
              </a:lnSpc>
              <a:buNone/>
            </a:pPr>
            <a:r>
              <a:rPr lang="en-US" sz="2200" dirty="0" smtClean="0"/>
              <a:t>“Ecological Systems Theory”</a:t>
            </a:r>
            <a:endParaRPr lang="en-US" sz="2200" dirty="0">
              <a:solidFill>
                <a:schemeClr val="folHlink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Family: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Systems perspective</a:t>
            </a:r>
          </a:p>
          <a:p>
            <a:endParaRPr lang="en-US" dirty="0" smtClean="0"/>
          </a:p>
          <a:p>
            <a:r>
              <a:rPr lang="en-US" dirty="0" smtClean="0"/>
              <a:t>Ecological perspective</a:t>
            </a:r>
          </a:p>
          <a:p>
            <a:endParaRPr lang="en-US" dirty="0" smtClean="0"/>
          </a:p>
          <a:p>
            <a:r>
              <a:rPr lang="en-US" dirty="0" smtClean="0"/>
              <a:t>Functions: socialization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1182</TotalTime>
  <Words>1463</Words>
  <Application>Microsoft Office PowerPoint</Application>
  <PresentationFormat>On-screen Show (4:3)</PresentationFormat>
  <Paragraphs>260</Paragraphs>
  <Slides>46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8" baseType="lpstr">
      <vt:lpstr>Layers</vt:lpstr>
      <vt:lpstr>Chart</vt:lpstr>
      <vt:lpstr>The Family</vt:lpstr>
      <vt:lpstr>Why is the family important?</vt:lpstr>
      <vt:lpstr>The Family: Outline</vt:lpstr>
      <vt:lpstr>Social systems perspective</vt:lpstr>
      <vt:lpstr>Family = interdependent parts</vt:lpstr>
      <vt:lpstr>Social systems perspective</vt:lpstr>
      <vt:lpstr>Family as dynamic force in development</vt:lpstr>
      <vt:lpstr>Social systems perspective</vt:lpstr>
      <vt:lpstr>The Family: Outline</vt:lpstr>
      <vt:lpstr> </vt:lpstr>
      <vt:lpstr>Diagram</vt:lpstr>
      <vt:lpstr>Microsystem</vt:lpstr>
      <vt:lpstr>Mesosystem</vt:lpstr>
      <vt:lpstr>Exosystem</vt:lpstr>
      <vt:lpstr>Macrosystem</vt:lpstr>
      <vt:lpstr>The Family: Outline</vt:lpstr>
      <vt:lpstr>Functions of the family</vt:lpstr>
      <vt:lpstr>Socialization in the family</vt:lpstr>
      <vt:lpstr>Socialization:</vt:lpstr>
      <vt:lpstr>Socialization:</vt:lpstr>
      <vt:lpstr>Socialization via narrative practices</vt:lpstr>
      <vt:lpstr>Why stories of personal experience?</vt:lpstr>
      <vt:lpstr>Questions for study:</vt:lpstr>
      <vt:lpstr>How is personal storytelling practiced? Does it recur?</vt:lpstr>
      <vt:lpstr>Personal storytelling in Chicago (Longwood) and Taipei</vt:lpstr>
      <vt:lpstr>How was personal storytelling practiced in Taipei and Longwood?</vt:lpstr>
      <vt:lpstr>Q1: Was personal storytelling practiced routinely?</vt:lpstr>
      <vt:lpstr>Rates per hour of personal storytelling </vt:lpstr>
      <vt:lpstr>Q2: Did personal storytelling carry salient interpretive frameworks?</vt:lpstr>
      <vt:lpstr>Rates of narrated transgressions</vt:lpstr>
      <vt:lpstr>Examples of transgression stories</vt:lpstr>
      <vt:lpstr>Example of early transgression story: Yoyo (2,6) &amp; Grandmother</vt:lpstr>
      <vt:lpstr>Yoyo &amp; Grandmother (continued)</vt:lpstr>
      <vt:lpstr>Yoyo &amp; Grandmother (continued)</vt:lpstr>
      <vt:lpstr>Child-affirming framework</vt:lpstr>
      <vt:lpstr>Example: Child-Affirming + Inflation (Amy, 4,0)</vt:lpstr>
      <vt:lpstr>Amy &amp; Mother (continued)</vt:lpstr>
      <vt:lpstr>Amy &amp; Mother (continued)</vt:lpstr>
      <vt:lpstr>Alternative interpretive frameworks</vt:lpstr>
      <vt:lpstr>Q3: What kinds of participant roles did the children enact?</vt:lpstr>
      <vt:lpstr>Children’s Participant Roles</vt:lpstr>
      <vt:lpstr>Q4: How did children’s participation change over time?</vt:lpstr>
      <vt:lpstr>Examples of children creatively co-narrating</vt:lpstr>
      <vt:lpstr>Conclusions:</vt:lpstr>
      <vt:lpstr>Conclusions: How personal storytelling was practiced</vt:lpstr>
      <vt:lpstr>Back to Recurrence</vt:lpstr>
    </vt:vector>
  </TitlesOfParts>
  <Company>UIUC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Pretend Play</dc:title>
  <dc:creator>Kevin Miller</dc:creator>
  <cp:lastModifiedBy>Lawrence Hubert</cp:lastModifiedBy>
  <cp:revision>120</cp:revision>
  <dcterms:created xsi:type="dcterms:W3CDTF">2002-02-19T23:19:24Z</dcterms:created>
  <dcterms:modified xsi:type="dcterms:W3CDTF">2013-11-18T15:26:32Z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-195327465</vt:i4>
  </property>
  <property fmtid="{D5CDD505-2E9C-101B-9397-08002B2CF9AE}" pid="3" name="_NewReviewCycle">
    <vt:lpwstr/>
  </property>
  <property fmtid="{D5CDD505-2E9C-101B-9397-08002B2CF9AE}" pid="4" name="_EmailSubject">
    <vt:lpwstr>family powerpoint</vt:lpwstr>
  </property>
  <property fmtid="{D5CDD505-2E9C-101B-9397-08002B2CF9AE}" pid="5" name="_AuthorEmail">
    <vt:lpwstr>megan.olivarez.to0t@statefarm.com</vt:lpwstr>
  </property>
  <property fmtid="{D5CDD505-2E9C-101B-9397-08002B2CF9AE}" pid="6" name="_AuthorEmailDisplayName">
    <vt:lpwstr>Megan Olivarez</vt:lpwstr>
  </property>
</Properties>
</file>